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0"/>
  </p:notesMasterIdLst>
  <p:sldIdLst>
    <p:sldId id="530" r:id="rId2"/>
    <p:sldId id="384" r:id="rId3"/>
    <p:sldId id="494" r:id="rId4"/>
    <p:sldId id="497" r:id="rId5"/>
    <p:sldId id="543" r:id="rId6"/>
    <p:sldId id="544" r:id="rId7"/>
    <p:sldId id="545" r:id="rId8"/>
    <p:sldId id="546" r:id="rId9"/>
    <p:sldId id="454" r:id="rId10"/>
    <p:sldId id="549" r:id="rId11"/>
    <p:sldId id="547" r:id="rId12"/>
    <p:sldId id="548" r:id="rId13"/>
    <p:sldId id="550" r:id="rId14"/>
    <p:sldId id="449" r:id="rId15"/>
    <p:sldId id="512" r:id="rId16"/>
    <p:sldId id="568" r:id="rId17"/>
    <p:sldId id="566" r:id="rId18"/>
    <p:sldId id="569" r:id="rId19"/>
    <p:sldId id="570" r:id="rId20"/>
    <p:sldId id="552" r:id="rId21"/>
    <p:sldId id="571" r:id="rId22"/>
    <p:sldId id="572" r:id="rId23"/>
    <p:sldId id="553" r:id="rId24"/>
    <p:sldId id="559" r:id="rId25"/>
    <p:sldId id="557" r:id="rId26"/>
    <p:sldId id="558" r:id="rId27"/>
    <p:sldId id="563" r:id="rId28"/>
    <p:sldId id="564" r:id="rId29"/>
    <p:sldId id="522" r:id="rId30"/>
    <p:sldId id="523" r:id="rId31"/>
    <p:sldId id="524" r:id="rId32"/>
    <p:sldId id="525" r:id="rId33"/>
    <p:sldId id="526" r:id="rId34"/>
    <p:sldId id="536" r:id="rId35"/>
    <p:sldId id="535" r:id="rId36"/>
    <p:sldId id="528" r:id="rId37"/>
    <p:sldId id="565" r:id="rId38"/>
    <p:sldId id="519" r:id="rId39"/>
  </p:sldIdLst>
  <p:sldSz cx="24382413" cy="13716000"/>
  <p:notesSz cx="6858000" cy="9144000"/>
  <p:defaultTextStyle>
    <a:defPPr>
      <a:defRPr lang="ru-RU"/>
    </a:defPPr>
    <a:lvl1pPr marL="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7071F00-80CE-4426-806C-9E03D65E08BC}">
          <p14:sldIdLst>
            <p14:sldId id="530"/>
            <p14:sldId id="384"/>
            <p14:sldId id="494"/>
            <p14:sldId id="497"/>
            <p14:sldId id="543"/>
            <p14:sldId id="544"/>
            <p14:sldId id="545"/>
            <p14:sldId id="546"/>
            <p14:sldId id="454"/>
            <p14:sldId id="549"/>
            <p14:sldId id="547"/>
            <p14:sldId id="548"/>
            <p14:sldId id="550"/>
            <p14:sldId id="449"/>
            <p14:sldId id="512"/>
            <p14:sldId id="568"/>
            <p14:sldId id="566"/>
            <p14:sldId id="569"/>
            <p14:sldId id="570"/>
            <p14:sldId id="552"/>
            <p14:sldId id="571"/>
            <p14:sldId id="572"/>
            <p14:sldId id="553"/>
            <p14:sldId id="559"/>
            <p14:sldId id="557"/>
            <p14:sldId id="558"/>
            <p14:sldId id="563"/>
            <p14:sldId id="564"/>
            <p14:sldId id="522"/>
            <p14:sldId id="523"/>
            <p14:sldId id="524"/>
            <p14:sldId id="525"/>
            <p14:sldId id="526"/>
            <p14:sldId id="536"/>
            <p14:sldId id="535"/>
            <p14:sldId id="528"/>
            <p14:sldId id="565"/>
            <p14:sldId id="5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D8114"/>
    <a:srgbClr val="BFBFBF"/>
    <a:srgbClr val="FF8C00"/>
    <a:srgbClr val="6D64A9"/>
    <a:srgbClr val="FF6767"/>
    <a:srgbClr val="7F7F7F"/>
    <a:srgbClr val="5BCD9D"/>
    <a:srgbClr val="72C3E0"/>
    <a:srgbClr val="9E6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815" autoAdjust="0"/>
  </p:normalViewPr>
  <p:slideViewPr>
    <p:cSldViewPr>
      <p:cViewPr varScale="1">
        <p:scale>
          <a:sx n="29" d="100"/>
          <a:sy n="29" d="100"/>
        </p:scale>
        <p:origin x="1016" y="5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381600" cy="381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6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3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2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7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patterns.yandex-team.ru/presentations/" TargetMode="External"/><Relationship Id="rId3" Type="http://schemas.openxmlformats.org/officeDocument/2006/relationships/image" Target="../media/image8.tif"/><Relationship Id="rId7" Type="http://schemas.openxmlformats.org/officeDocument/2006/relationships/hyperlink" Target="mailto:presentation@yandex-team.ru" TargetMode="External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adi.sk/d/GPDyRyOPxejmK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iki.yandex-team.ru/presentation/Kak-sdelat-krasivo/" TargetMode="External"/><Relationship Id="rId10" Type="http://schemas.openxmlformats.org/officeDocument/2006/relationships/hyperlink" Target="https://yadi.sk/d/YqwObUZxxesAJ" TargetMode="External"/><Relationship Id="rId4" Type="http://schemas.openxmlformats.org/officeDocument/2006/relationships/hyperlink" Target="mailto:http://www.istockphoto.com/ru" TargetMode="External"/><Relationship Id="rId9" Type="http://schemas.openxmlformats.org/officeDocument/2006/relationships/hyperlink" Target="https://yadi.sk/d/ZpB_978TwmoNY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8261" y="5475250"/>
            <a:ext cx="6401726" cy="24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2954406" y="30474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baseline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8300" y="10674350"/>
            <a:ext cx="17148969" cy="1144588"/>
          </a:xfrm>
        </p:spPr>
        <p:txBody>
          <a:bodyPr tIns="1656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048000" y="3048000"/>
            <a:ext cx="18263741" cy="7250113"/>
          </a:xfrm>
        </p:spPr>
        <p:txBody>
          <a:bodyPr wrap="square" tIns="108000" rIns="468000"/>
          <a:lstStyle>
            <a:lvl1pPr marL="792000" indent="-1116000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 typeface="Arial" panose="020B0604020202020204" pitchFamily="34" charset="0"/>
              <a:buChar char="│"/>
              <a:defRPr sz="12000" b="0" baseline="0">
                <a:solidFill>
                  <a:schemeClr val="bg1"/>
                </a:solidFill>
                <a:latin typeface="Yandex Sans Text Light" panose="02000000000000000000" pitchFamily="2" charset="-52"/>
              </a:defRPr>
            </a:lvl1pPr>
            <a:lvl2pPr marL="432000" indent="-432000">
              <a:defRPr/>
            </a:lvl2pPr>
            <a:lvl3pPr marL="1008000" indent="-540000">
              <a:defRPr/>
            </a:lvl3pPr>
            <a:lvl4pPr marL="1008000" indent="-540000">
              <a:defRPr/>
            </a:lvl4pPr>
          </a:lstStyle>
          <a:p>
            <a:pPr lvl="0"/>
            <a:r>
              <a:rPr lang="ru-RU" dirty="0" smtClean="0"/>
              <a:t>Текст цитаты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86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5025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5025" y="8385810"/>
            <a:ext cx="3054275" cy="3814029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6089374" y="8385810"/>
            <a:ext cx="3044826" cy="38191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407" y="8385810"/>
            <a:ext cx="3044825" cy="3819600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6089396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0668406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9820890" y="8385810"/>
            <a:ext cx="3044825" cy="3819524"/>
          </a:xfrm>
        </p:spPr>
        <p:txBody>
          <a:bodyPr anchor="t"/>
          <a:lstStyle/>
          <a:p>
            <a:pPr lvl="0"/>
            <a:r>
              <a:rPr lang="ru-RU" smtClean="0"/>
              <a:t>Текст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9820890" y="5464412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7" name="Текст 9" title="Текст"/>
          <p:cNvSpPr>
            <a:spLocks noGrp="1"/>
          </p:cNvSpPr>
          <p:nvPr>
            <p:ph type="body" sz="quarter" idx="24" hasCustomPrompt="1"/>
          </p:nvPr>
        </p:nvSpPr>
        <p:spPr>
          <a:xfrm>
            <a:off x="15247620" y="8385810"/>
            <a:ext cx="3044825" cy="3819525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25" hasCustomPrompt="1"/>
          </p:nvPr>
        </p:nvSpPr>
        <p:spPr>
          <a:xfrm>
            <a:off x="15247620" y="5464412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5570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655570" y="8385810"/>
            <a:ext cx="3044825" cy="3814491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7994650" y="8385810"/>
            <a:ext cx="3044826" cy="3819599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3338810" y="8385810"/>
            <a:ext cx="3045600" cy="381959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8007350" y="5464800"/>
            <a:ext cx="3043644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3338810" y="5464800"/>
            <a:ext cx="3045600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8681700" y="8385810"/>
            <a:ext cx="3044881" cy="381998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8681700" y="5464412"/>
            <a:ext cx="3044882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4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4567181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4567181" y="8385810"/>
            <a:ext cx="3044825" cy="38155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0669270" y="8385810"/>
            <a:ext cx="3044826" cy="38191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9240" y="8385810"/>
            <a:ext cx="3044825" cy="38191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10669270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6779240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72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1206" y="5109797"/>
            <a:ext cx="3469311" cy="28908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612064" y="3041650"/>
            <a:ext cx="12992098" cy="7632700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marR="0" indent="-720000" algn="l" defTabSz="19080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tabLst/>
              <a:defRPr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6220" y="4186799"/>
            <a:ext cx="6105525" cy="4960874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JPG, 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6220" y="9530080"/>
            <a:ext cx="6091237" cy="26707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9145588" y="9530080"/>
            <a:ext cx="6099175" cy="26707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9145588" y="4186799"/>
            <a:ext cx="6105525" cy="4960874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JPG, PNG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16770350" y="4186809"/>
            <a:ext cx="6105525" cy="4960874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JPG, PNG</a:t>
            </a:r>
            <a:endParaRPr lang="ru-RU" dirty="0"/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0350" y="9530080"/>
            <a:ext cx="6105525" cy="26707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3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13336588" y="3424238"/>
            <a:ext cx="8775699" cy="6486525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JPG, PNG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270125" y="3424239"/>
            <a:ext cx="8775699" cy="6486525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JPG, 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270124" y="10290683"/>
            <a:ext cx="8775699" cy="1914275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3336651" y="10290683"/>
            <a:ext cx="8775699" cy="1887403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53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3048000"/>
            <a:ext cx="22112288" cy="9158288"/>
          </a:xfrm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 hasCustomPrompt="1"/>
          </p:nvPr>
        </p:nvSpPr>
        <p:spPr>
          <a:xfrm>
            <a:off x="12955588" y="3048000"/>
            <a:ext cx="10285412" cy="9144000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18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4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wrap="square" anchor="ctr"/>
          <a:lstStyle>
            <a:lvl1pPr algn="l">
              <a:lnSpc>
                <a:spcPts val="14000"/>
              </a:lnSpc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1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 smtClean="0"/>
              <a:t>                    Логотип Сервиса</a:t>
            </a:r>
            <a:endParaRPr lang="ru-RU" dirty="0"/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3"/>
            <a:ext cx="5342400" cy="1144587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 smtClean="0"/>
              <a:t>Логотип</a:t>
            </a:r>
            <a:r>
              <a:rPr lang="en-US" dirty="0" smtClean="0"/>
              <a:t> </a:t>
            </a:r>
            <a:r>
              <a:rPr lang="ru-RU" dirty="0" smtClean="0"/>
              <a:t>партнёра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0525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  <p15:guide id="2" orient="horz" pos="17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24382412" cy="13716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 smtClean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9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нт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178300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+7 000 000-00-00 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/>
          <a:p>
            <a:pPr lvl="0"/>
            <a:r>
              <a:rPr lang="ru-RU" dirty="0" smtClean="0"/>
              <a:t>логин</a:t>
            </a:r>
            <a:r>
              <a:rPr lang="en-US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-</a:t>
            </a:r>
            <a:r>
              <a:rPr lang="en-US" dirty="0" err="1" smtClean="0"/>
              <a:t>team.ru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10292400"/>
            <a:ext cx="419100" cy="762000"/>
          </a:xfrm>
          <a:prstGeom prst="rect">
            <a:avLst/>
          </a:prstGeom>
        </p:spPr>
      </p:pic>
      <p:sp>
        <p:nvSpPr>
          <p:cNvPr id="29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14501812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 smtClean="0"/>
              <a:t>Имя и Фамилия</a:t>
            </a:r>
            <a:endParaRPr lang="en-US" dirty="0" smtClean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14501812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32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нта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178300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+7 000 000-00-00 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логин</a:t>
            </a:r>
            <a:r>
              <a:rPr lang="en-US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-</a:t>
            </a:r>
            <a:r>
              <a:rPr lang="en-US" dirty="0" err="1" smtClean="0"/>
              <a:t>team.ru</a:t>
            </a:r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9525000" cy="762949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 smtClean="0"/>
              <a:t>Имя и Фамилия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10292400"/>
            <a:ext cx="419100" cy="762000"/>
          </a:xfrm>
          <a:prstGeom prst="rect">
            <a:avLst/>
          </a:prstGeom>
        </p:spPr>
      </p:pic>
      <p:sp>
        <p:nvSpPr>
          <p:cNvPr id="15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9525000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en-US" dirty="0" smtClean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8" hasCustomPrompt="1"/>
          </p:nvPr>
        </p:nvSpPr>
        <p:spPr>
          <a:xfrm>
            <a:off x="14482949" y="10292400"/>
            <a:ext cx="8392926" cy="7620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+7 000 000-00-00 </a:t>
            </a:r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14482949" y="9147175"/>
            <a:ext cx="8392926" cy="763588"/>
          </a:xfrm>
        </p:spPr>
        <p:txBody>
          <a:bodyPr anchor="t"/>
          <a:lstStyle/>
          <a:p>
            <a:pPr lvl="0"/>
            <a:r>
              <a:rPr lang="ru-RU" dirty="0" smtClean="0"/>
              <a:t>логин</a:t>
            </a:r>
            <a:r>
              <a:rPr lang="en-US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-</a:t>
            </a:r>
            <a:r>
              <a:rPr lang="en-US" dirty="0" err="1" smtClean="0"/>
              <a:t>team.ru</a:t>
            </a:r>
            <a:endParaRPr lang="ru-RU" dirty="0"/>
          </a:p>
        </p:txBody>
      </p:sp>
      <p:pic>
        <p:nvPicPr>
          <p:cNvPr id="22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855" y="9163028"/>
            <a:ext cx="757238" cy="747772"/>
          </a:xfrm>
          <a:prstGeom prst="rect">
            <a:avLst/>
          </a:prstGeom>
        </p:spPr>
      </p:pic>
      <p:pic>
        <p:nvPicPr>
          <p:cNvPr id="23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924" y="10292400"/>
            <a:ext cx="419100" cy="762000"/>
          </a:xfrm>
          <a:prstGeom prst="rect">
            <a:avLst/>
          </a:prstGeom>
        </p:spPr>
      </p:pic>
      <p:sp>
        <p:nvSpPr>
          <p:cNvPr id="28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33" hasCustomPrompt="1"/>
          </p:nvPr>
        </p:nvSpPr>
        <p:spPr>
          <a:xfrm>
            <a:off x="13336005" y="6094413"/>
            <a:ext cx="9539870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 smtClean="0"/>
              <a:t>Имя и Фамилия</a:t>
            </a:r>
            <a:endParaRPr lang="en-US" dirty="0" smtClean="0"/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34" hasCustomPrompt="1"/>
          </p:nvPr>
        </p:nvSpPr>
        <p:spPr>
          <a:xfrm>
            <a:off x="13336005" y="7238999"/>
            <a:ext cx="9539869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28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6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6"/>
          <p:cNvSpPr/>
          <p:nvPr userDrawn="1"/>
        </p:nvSpPr>
        <p:spPr>
          <a:xfrm>
            <a:off x="1896337" y="12211994"/>
            <a:ext cx="20591327" cy="52147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4" name="Shape 238"/>
          <p:cNvSpPr/>
          <p:nvPr userDrawn="1"/>
        </p:nvSpPr>
        <p:spPr>
          <a:xfrm>
            <a:off x="16002471" y="1869119"/>
            <a:ext cx="7027527" cy="9556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 smtClean="0"/>
              <a:t>Дополнительные материалы для презентаций (слайды с графиками, диаграммами,</a:t>
            </a:r>
            <a:r>
              <a:rPr lang="ru-RU" baseline="0" dirty="0" smtClean="0"/>
              <a:t> </a:t>
            </a:r>
            <a:r>
              <a:rPr lang="ru-RU" dirty="0" smtClean="0"/>
              <a:t>таблицами, картами, схемами, гаджетами, пиктограммы, иллюстрации и фотографии) находятся </a:t>
            </a:r>
            <a:br>
              <a:rPr lang="ru-RU" dirty="0" smtClean="0"/>
            </a:br>
            <a:r>
              <a:rPr lang="ru-RU" dirty="0" smtClean="0"/>
              <a:t>на </a:t>
            </a:r>
            <a:endParaRPr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 smtClean="0"/>
              <a:t>Логотипы сервисов</a:t>
            </a:r>
            <a:r>
              <a:rPr lang="ru-RU" baseline="0" dirty="0" smtClean="0"/>
              <a:t> для титульного слайда: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dirty="0" smtClean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 smtClean="0">
              <a:solidFill>
                <a:srgbClr val="3878BE"/>
              </a:solidFill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 smtClean="0"/>
              <a:t>Слайды с кодом: 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 smtClean="0"/>
              <a:t>Можно </a:t>
            </a:r>
            <a:r>
              <a:rPr dirty="0"/>
              <a:t>выбрать фотографию на фотостоке </a:t>
            </a:r>
            <a:r>
              <a:rPr lang="ru-RU" dirty="0" smtClean="0">
                <a:solidFill>
                  <a:srgbClr val="3878BE"/>
                </a:solidFill>
              </a:rPr>
              <a:t/>
            </a:r>
            <a:br>
              <a:rPr lang="ru-RU" dirty="0" smtClean="0">
                <a:solidFill>
                  <a:srgbClr val="3878BE"/>
                </a:solidFill>
              </a:rPr>
            </a:br>
            <a:r>
              <a:rPr lang="ru-RU" baseline="0" dirty="0" smtClean="0">
                <a:solidFill>
                  <a:srgbClr val="3878BE"/>
                </a:solidFill>
              </a:rPr>
              <a:t>                                       </a:t>
            </a:r>
            <a:r>
              <a:rPr dirty="0" smtClean="0"/>
              <a:t> </a:t>
            </a:r>
            <a:r>
              <a:rPr dirty="0"/>
              <a:t>и прислать нам ссылку,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мы купим её для </a:t>
            </a:r>
            <a:r>
              <a:rPr lang="ru-RU" dirty="0" smtClean="0"/>
              <a:t> вас.</a:t>
            </a:r>
            <a:r>
              <a:rPr dirty="0"/>
              <a:t/>
            </a:r>
            <a:br>
              <a:rPr dirty="0"/>
            </a:br>
            <a:endParaRPr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Подробный рецепт </a:t>
            </a:r>
            <a:r>
              <a:rPr dirty="0" err="1"/>
              <a:t>хорошей</a:t>
            </a:r>
            <a:r>
              <a:rPr dirty="0"/>
              <a:t> </a:t>
            </a:r>
            <a:r>
              <a:rPr dirty="0" err="1" smtClean="0"/>
              <a:t>презентации</a:t>
            </a:r>
            <a:r>
              <a:rPr dirty="0" smtClean="0"/>
              <a:t> </a:t>
            </a:r>
            <a:r>
              <a:rPr lang="ru-RU" dirty="0" smtClean="0"/>
              <a:t>–</a:t>
            </a:r>
            <a:br>
              <a:rPr lang="ru-RU" dirty="0" smtClean="0"/>
            </a:br>
            <a:r>
              <a:rPr dirty="0" smtClean="0"/>
              <a:t>на</a:t>
            </a:r>
            <a:endParaRPr lang="ru-RU" dirty="0" smtClean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/>
            </a:r>
            <a:br>
              <a:rPr dirty="0"/>
            </a:br>
            <a:endParaRPr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возникли вопросы, напишите </a:t>
            </a:r>
            <a:br>
              <a:rPr lang="ru-RU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endParaRPr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sz="1200"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Чтобы мы проверили </a:t>
            </a:r>
            <a:r>
              <a:rPr lang="ru-RU" dirty="0" smtClean="0"/>
              <a:t>вашу</a:t>
            </a:r>
            <a:r>
              <a:rPr dirty="0" smtClean="0"/>
              <a:t> </a:t>
            </a:r>
            <a:r>
              <a:rPr dirty="0"/>
              <a:t>презентацию, </a:t>
            </a:r>
            <a:r>
              <a:rPr dirty="0" smtClean="0"/>
              <a:t>отправь</a:t>
            </a:r>
            <a:r>
              <a:rPr lang="ru-RU" dirty="0" smtClean="0"/>
              <a:t>те</a:t>
            </a:r>
            <a:r>
              <a:rPr dirty="0" smtClean="0"/>
              <a:t> </a:t>
            </a:r>
            <a:r>
              <a:rPr dirty="0"/>
              <a:t>её на </a:t>
            </a:r>
            <a:endParaRPr dirty="0">
              <a:solidFill>
                <a:srgbClr val="3878BE"/>
              </a:solidFill>
            </a:endParaRPr>
          </a:p>
        </p:txBody>
      </p:sp>
      <p:sp>
        <p:nvSpPr>
          <p:cNvPr id="5" name="Shape 239"/>
          <p:cNvSpPr/>
          <p:nvPr userDrawn="1"/>
        </p:nvSpPr>
        <p:spPr>
          <a:xfrm>
            <a:off x="8052204" y="2479431"/>
            <a:ext cx="6735837" cy="143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baseline="0"/>
            </a:pPr>
            <a:r>
              <a:rPr sz="3600" dirty="0"/>
              <a:t>Н</a:t>
            </a:r>
            <a:r>
              <a:rPr sz="2500" dirty="0"/>
              <a:t>е</a:t>
            </a:r>
            <a:r>
              <a:rPr dirty="0"/>
              <a:t> </a:t>
            </a:r>
            <a:r>
              <a:rPr sz="4200" dirty="0" smtClean="0"/>
              <a:t>из</a:t>
            </a:r>
            <a:r>
              <a:rPr sz="6100" dirty="0" smtClean="0"/>
              <a:t>ме</a:t>
            </a:r>
            <a:r>
              <a:rPr sz="2900" dirty="0" smtClean="0"/>
              <a:t>ня</a:t>
            </a:r>
            <a:r>
              <a:rPr sz="1900" dirty="0" smtClean="0"/>
              <a:t>й</a:t>
            </a:r>
            <a:r>
              <a:rPr lang="ru-RU" sz="3400" dirty="0" smtClean="0"/>
              <a:t>т</a:t>
            </a:r>
            <a:r>
              <a:rPr lang="ru-RU" sz="1800" dirty="0" smtClean="0"/>
              <a:t>е</a:t>
            </a:r>
            <a:r>
              <a:rPr lang="ru-RU" sz="3400" dirty="0" smtClean="0"/>
              <a:t> р</a:t>
            </a:r>
            <a:r>
              <a:rPr sz="6800" dirty="0" smtClean="0"/>
              <a:t>а</a:t>
            </a:r>
            <a:r>
              <a:rPr sz="3400" dirty="0" smtClean="0"/>
              <a:t>з</a:t>
            </a:r>
            <a:r>
              <a:rPr sz="2000" dirty="0" smtClean="0"/>
              <a:t>ме</a:t>
            </a:r>
            <a:r>
              <a:rPr sz="3300" dirty="0" smtClean="0"/>
              <a:t>р</a:t>
            </a:r>
            <a:r>
              <a:rPr sz="2700" dirty="0" smtClean="0"/>
              <a:t>ы</a:t>
            </a:r>
            <a:r>
              <a:rPr sz="2000" dirty="0" smtClean="0"/>
              <a:t> </a:t>
            </a:r>
            <a:r>
              <a:rPr sz="4700" dirty="0"/>
              <a:t>ш</a:t>
            </a:r>
            <a:r>
              <a:rPr sz="3800" dirty="0"/>
              <a:t>р</a:t>
            </a:r>
            <a:r>
              <a:rPr sz="4100" dirty="0"/>
              <a:t>и</a:t>
            </a:r>
            <a:r>
              <a:rPr sz="2400" dirty="0"/>
              <a:t>ф</a:t>
            </a:r>
            <a:r>
              <a:rPr sz="1800" dirty="0"/>
              <a:t>т</a:t>
            </a:r>
            <a:r>
              <a:rPr sz="2400" dirty="0"/>
              <a:t>о</a:t>
            </a:r>
            <a:r>
              <a:rPr sz="3200" dirty="0"/>
              <a:t>в</a:t>
            </a:r>
          </a:p>
        </p:txBody>
      </p:sp>
      <p:sp>
        <p:nvSpPr>
          <p:cNvPr id="6" name="Shape 240"/>
          <p:cNvSpPr/>
          <p:nvPr userDrawn="1"/>
        </p:nvSpPr>
        <p:spPr>
          <a:xfrm>
            <a:off x="7979110" y="12049174"/>
            <a:ext cx="7182919" cy="7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600" baseline="0"/>
            </a:lvl1pPr>
          </a:lstStyle>
          <a:p>
            <a:r>
              <a:t>Страницу скрыть или удалить по прочтении!</a:t>
            </a:r>
          </a:p>
        </p:txBody>
      </p:sp>
      <p:sp>
        <p:nvSpPr>
          <p:cNvPr id="7" name="Shape 241"/>
          <p:cNvSpPr/>
          <p:nvPr userDrawn="1"/>
        </p:nvSpPr>
        <p:spPr>
          <a:xfrm>
            <a:off x="11275006" y="4095444"/>
            <a:ext cx="4431607" cy="7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lvl1pPr>
          </a:lstStyle>
          <a:p>
            <a:r>
              <a:rPr dirty="0"/>
              <a:t>Не </a:t>
            </a:r>
            <a:r>
              <a:rPr dirty="0" smtClean="0"/>
              <a:t>выходи</a:t>
            </a:r>
            <a:r>
              <a:rPr lang="ru-RU" dirty="0" smtClean="0"/>
              <a:t>те</a:t>
            </a:r>
            <a:r>
              <a:rPr dirty="0" smtClean="0"/>
              <a:t> </a:t>
            </a:r>
            <a:r>
              <a:rPr dirty="0"/>
              <a:t>за поля слайда</a:t>
            </a:r>
          </a:p>
        </p:txBody>
      </p:sp>
      <p:sp>
        <p:nvSpPr>
          <p:cNvPr id="8" name="Shape 242"/>
          <p:cNvSpPr/>
          <p:nvPr userDrawn="1"/>
        </p:nvSpPr>
        <p:spPr>
          <a:xfrm>
            <a:off x="15250807" y="3667044"/>
            <a:ext cx="14801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9" name="Shape 243"/>
          <p:cNvSpPr/>
          <p:nvPr userDrawn="1"/>
        </p:nvSpPr>
        <p:spPr>
          <a:xfrm>
            <a:off x="7618189" y="2858110"/>
            <a:ext cx="7622109" cy="885037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0" name="Shape 244"/>
          <p:cNvSpPr/>
          <p:nvPr userDrawn="1"/>
        </p:nvSpPr>
        <p:spPr>
          <a:xfrm>
            <a:off x="7623584" y="4956549"/>
            <a:ext cx="7622110" cy="6850431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1" name="Shape 245"/>
          <p:cNvSpPr/>
          <p:nvPr userDrawn="1"/>
        </p:nvSpPr>
        <p:spPr>
          <a:xfrm>
            <a:off x="7623584" y="3926059"/>
            <a:ext cx="7622109" cy="885678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2" name="Shape 246"/>
          <p:cNvSpPr/>
          <p:nvPr userDrawn="1"/>
        </p:nvSpPr>
        <p:spPr>
          <a:xfrm>
            <a:off x="19978341" y="10734151"/>
            <a:ext cx="3316514" cy="27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 smtClean="0"/>
              <a:t>Группа презентационных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 smtClean="0"/>
              <a:t>технологий</a:t>
            </a:r>
            <a:endParaRPr dirty="0"/>
          </a:p>
        </p:txBody>
      </p:sp>
      <p:pic>
        <p:nvPicPr>
          <p:cNvPr id="1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8302692" y="10436207"/>
            <a:ext cx="1506047" cy="150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tiff"/>
          <p:cNvPicPr>
            <a:picLocks noChangeAspect="1"/>
          </p:cNvPicPr>
          <p:nvPr userDrawn="1"/>
        </p:nvPicPr>
        <p:blipFill>
          <a:blip r:embed="rId3">
            <a:extLst/>
          </a:blip>
          <a:srcRect t="14527" b="13953"/>
          <a:stretch>
            <a:fillRect/>
          </a:stretch>
        </p:blipFill>
        <p:spPr>
          <a:xfrm>
            <a:off x="18302611" y="11665834"/>
            <a:ext cx="1506079" cy="10771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249"/>
          <p:cNvSpPr/>
          <p:nvPr userDrawn="1"/>
        </p:nvSpPr>
        <p:spPr>
          <a:xfrm>
            <a:off x="8017209" y="1533441"/>
            <a:ext cx="7182920" cy="1506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/>
              <a:t>Не уверены, что и как делать дальше?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/>
              <a:t>Вот несколько простых советов-рекомендаций</a:t>
            </a:r>
            <a:r>
              <a:rPr dirty="0" smtClean="0"/>
              <a:t>:</a:t>
            </a:r>
            <a:endParaRPr dirty="0"/>
          </a:p>
        </p:txBody>
      </p:sp>
      <p:sp>
        <p:nvSpPr>
          <p:cNvPr id="16" name="Shape 250"/>
          <p:cNvSpPr/>
          <p:nvPr userDrawn="1"/>
        </p:nvSpPr>
        <p:spPr>
          <a:xfrm>
            <a:off x="1889984" y="1890483"/>
            <a:ext cx="5729648" cy="8020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/>
              <a:t>Привет!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/>
              <a:t>Это шаблон презентации </a:t>
            </a:r>
            <a:br>
              <a:rPr lang="ru-RU" dirty="0" smtClean="0"/>
            </a:br>
            <a:r>
              <a:rPr lang="ru-RU" dirty="0" smtClean="0"/>
              <a:t>для выступлений с нашим корпоративным шрифтом </a:t>
            </a:r>
            <a:br>
              <a:rPr lang="ru-RU" dirty="0" smtClean="0"/>
            </a:br>
            <a:r>
              <a:rPr lang="ru-RU" dirty="0" err="1" smtClean="0"/>
              <a:t>Yandex</a:t>
            </a:r>
            <a:r>
              <a:rPr lang="ru-RU" dirty="0" smtClean="0"/>
              <a:t> </a:t>
            </a:r>
            <a:r>
              <a:rPr lang="ru-RU" dirty="0" err="1" smtClean="0"/>
              <a:t>Sans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/>
              <a:t>Перед началом работы убедитесь, </a:t>
            </a:r>
            <a:br>
              <a:rPr lang="ru-RU" dirty="0" smtClean="0"/>
            </a:br>
            <a:r>
              <a:rPr lang="ru-RU" dirty="0" smtClean="0"/>
              <a:t>что шрифт уже установлен </a:t>
            </a:r>
            <a:br>
              <a:rPr lang="ru-RU" dirty="0" smtClean="0"/>
            </a:br>
            <a:r>
              <a:rPr lang="ru-RU" dirty="0" smtClean="0"/>
              <a:t>на компьютере. Если нет, то скачать его вместе с инструкцией</a:t>
            </a:r>
            <a:br>
              <a:rPr lang="ru-RU" dirty="0" smtClean="0"/>
            </a:br>
            <a:r>
              <a:rPr lang="ru-RU" dirty="0" smtClean="0"/>
              <a:t>по установке можно по ссылке: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>
              <a:solidFill>
                <a:srgbClr val="3878BE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>
              <a:solidFill>
                <a:srgbClr val="3878BE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>
                <a:solidFill>
                  <a:schemeClr val="tx1"/>
                </a:solidFill>
              </a:rPr>
              <a:t>Посмотреть все макеты мастер-слайдов и добавить подходящий можно, нажав кнопку «создать слайд» в верхнем меню.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dirty="0">
              <a:solidFill>
                <a:srgbClr val="3878BE"/>
              </a:solidFill>
            </a:endParaRPr>
          </a:p>
        </p:txBody>
      </p:sp>
      <p:sp>
        <p:nvSpPr>
          <p:cNvPr id="21" name="Shape 250"/>
          <p:cNvSpPr/>
          <p:nvPr userDrawn="1"/>
        </p:nvSpPr>
        <p:spPr>
          <a:xfrm>
            <a:off x="8003067" y="5138513"/>
            <a:ext cx="7240939" cy="616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расстановки акцентов пользуйтесь встроенными в шаблон стилями шрифтов: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Для выделения ключевой мысли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выделите абзац текста и нажмите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клавишу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Tab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, а чтобы  жёлтая линия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не разрывалась, переносите текст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на следующую строку нажатием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клавиши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Enter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Regular" pitchFamily="2" charset="-52"/>
              <a:ea typeface="+mn-ea"/>
              <a:cs typeface="+mn-cs"/>
            </a:endParaRPr>
          </a:p>
          <a:p>
            <a:pPr marL="1512000" marR="0" lvl="2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создания маркированного списка выделите текст и дважды нажмите клавишу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Tab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Light" panose="02000000000000000000" pitchFamily="2" charset="-52"/>
              <a:ea typeface="+mn-ea"/>
              <a:cs typeface="+mn-cs"/>
            </a:endParaRPr>
          </a:p>
          <a:p>
            <a:pPr marL="1512000" marR="0" lvl="3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создания нумерованного списка выделите текст и трижды нажмите клавишу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Tab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Light" panose="02000000000000000000" pitchFamily="2" charset="-52"/>
              <a:ea typeface="+mn-ea"/>
              <a:cs typeface="+mn-cs"/>
            </a:endParaRPr>
          </a:p>
        </p:txBody>
      </p:sp>
      <p:sp>
        <p:nvSpPr>
          <p:cNvPr id="17" name="Shape 238"/>
          <p:cNvSpPr/>
          <p:nvPr userDrawn="1"/>
        </p:nvSpPr>
        <p:spPr>
          <a:xfrm>
            <a:off x="16007207" y="568162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solidFill>
                  <a:srgbClr val="3878BE"/>
                </a:solidFill>
                <a:hlinkClick r:id="rId4"/>
              </a:rPr>
              <a:t>iStockphoto.com</a:t>
            </a:r>
            <a:r>
              <a:rPr lang="ru-RU" dirty="0" smtClean="0">
                <a:solidFill>
                  <a:srgbClr val="3878BE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" name="Shape 238"/>
          <p:cNvSpPr/>
          <p:nvPr/>
        </p:nvSpPr>
        <p:spPr>
          <a:xfrm>
            <a:off x="16033262" y="6983673"/>
            <a:ext cx="6996736" cy="95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https://wiki.yandex-team.ru/presentation/</a:t>
            </a:r>
            <a:r>
              <a:rPr lang="ru-RU" dirty="0" smtClean="0">
                <a:solidFill>
                  <a:schemeClr val="tx1"/>
                </a:solidFill>
                <a:hlinkClick r:id="rId5"/>
              </a:rPr>
              <a:t/>
            </a:r>
            <a:br>
              <a:rPr lang="ru-RU" dirty="0" smtClean="0">
                <a:solidFill>
                  <a:schemeClr val="tx1"/>
                </a:solidFill>
                <a:hlinkClick r:id="rId5"/>
              </a:rPr>
            </a:br>
            <a:r>
              <a:rPr lang="en-US" dirty="0" smtClean="0">
                <a:solidFill>
                  <a:schemeClr val="tx1"/>
                </a:solidFill>
                <a:hlinkClick r:id="rId5"/>
              </a:rPr>
              <a:t>Kak-sdelat-krasivo/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Shape 250"/>
          <p:cNvSpPr/>
          <p:nvPr/>
        </p:nvSpPr>
        <p:spPr>
          <a:xfrm>
            <a:off x="1889206" y="6701401"/>
            <a:ext cx="5342400" cy="7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en-US" dirty="0" smtClean="0">
                <a:solidFill>
                  <a:srgbClr val="3878BE"/>
                </a:solidFill>
                <a:hlinkClick r:id="rId6"/>
              </a:rPr>
              <a:t>https://</a:t>
            </a:r>
            <a:r>
              <a:rPr lang="en-US" dirty="0" err="1" smtClean="0">
                <a:solidFill>
                  <a:srgbClr val="3878BE"/>
                </a:solidFill>
                <a:hlinkClick r:id="rId6"/>
              </a:rPr>
              <a:t>yadi.sk</a:t>
            </a:r>
            <a:r>
              <a:rPr lang="en-US" dirty="0" smtClean="0">
                <a:solidFill>
                  <a:srgbClr val="3878BE"/>
                </a:solidFill>
                <a:hlinkClick r:id="rId6"/>
              </a:rPr>
              <a:t>/d/</a:t>
            </a:r>
            <a:r>
              <a:rPr lang="en-US" dirty="0" err="1" smtClean="0">
                <a:solidFill>
                  <a:srgbClr val="3878BE"/>
                </a:solidFill>
                <a:hlinkClick r:id="rId6"/>
              </a:rPr>
              <a:t>GPDyRyOPxejmK</a:t>
            </a:r>
            <a:endParaRPr dirty="0">
              <a:solidFill>
                <a:srgbClr val="3878BE"/>
              </a:solidFill>
            </a:endParaRPr>
          </a:p>
        </p:txBody>
      </p:sp>
      <p:sp>
        <p:nvSpPr>
          <p:cNvPr id="22" name="Shape 238"/>
          <p:cNvSpPr/>
          <p:nvPr/>
        </p:nvSpPr>
        <p:spPr>
          <a:xfrm>
            <a:off x="16388806" y="8292875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solidFill>
                  <a:srgbClr val="3878BE"/>
                </a:solidFill>
                <a:hlinkClick r:id="rId7"/>
              </a:rPr>
              <a:t>presentation</a:t>
            </a:r>
            <a:r>
              <a:rPr lang="en-US" dirty="0">
                <a:solidFill>
                  <a:srgbClr val="3878BE"/>
                </a:solidFill>
                <a:hlinkClick r:id="rId7"/>
              </a:rPr>
              <a:t>@</a:t>
            </a:r>
            <a:endParaRPr lang="en-US" dirty="0">
              <a:solidFill>
                <a:srgbClr val="3878BE"/>
              </a:solidFill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 smtClean="0">
                <a:solidFill>
                  <a:srgbClr val="3878BE"/>
                </a:solidFill>
              </a:rPr>
              <a:t>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3" name="Shape 238"/>
          <p:cNvSpPr/>
          <p:nvPr/>
        </p:nvSpPr>
        <p:spPr>
          <a:xfrm>
            <a:off x="18296806" y="914760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solidFill>
                  <a:srgbClr val="3878BE"/>
                </a:solidFill>
                <a:hlinkClick r:id="rId7"/>
              </a:rPr>
              <a:t>prescheck@</a:t>
            </a:r>
            <a:endParaRPr lang="en-US" dirty="0" smtClean="0">
              <a:solidFill>
                <a:srgbClr val="3878BE"/>
              </a:solidFill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 smtClean="0">
                <a:solidFill>
                  <a:srgbClr val="3878BE"/>
                </a:solidFill>
              </a:rPr>
              <a:t>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4" name="Shape 238"/>
          <p:cNvSpPr/>
          <p:nvPr/>
        </p:nvSpPr>
        <p:spPr>
          <a:xfrm>
            <a:off x="16414862" y="3323550"/>
            <a:ext cx="5697944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hlinkClick r:id="rId8"/>
              </a:rPr>
              <a:t>patterns.yandex-team.ru/presentations</a:t>
            </a:r>
            <a:endParaRPr lang="en-US" dirty="0"/>
          </a:p>
          <a:p>
            <a:pPr>
              <a:tabLst>
                <a:tab pos="5524500" algn="l"/>
              </a:tabLst>
              <a:defRPr sz="2400" baseline="0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5" name="Shape 238"/>
          <p:cNvSpPr/>
          <p:nvPr/>
        </p:nvSpPr>
        <p:spPr>
          <a:xfrm>
            <a:off x="16007207" y="4234173"/>
            <a:ext cx="5511688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9"/>
              </a:rPr>
              <a:t>https://</a:t>
            </a:r>
            <a:r>
              <a:rPr lang="en-US" dirty="0" smtClean="0">
                <a:solidFill>
                  <a:srgbClr val="3878BE"/>
                </a:solidFill>
                <a:hlinkClick r:id="rId9"/>
              </a:rPr>
              <a:t>yadi.sk/d/ZpB_978TwmoNY</a:t>
            </a:r>
            <a:endParaRPr lang="ru-RU" dirty="0">
              <a:solidFill>
                <a:srgbClr val="3878BE"/>
              </a:solidFill>
            </a:endParaRPr>
          </a:p>
        </p:txBody>
      </p:sp>
      <p:sp>
        <p:nvSpPr>
          <p:cNvPr id="26" name="Shape 238"/>
          <p:cNvSpPr/>
          <p:nvPr/>
        </p:nvSpPr>
        <p:spPr>
          <a:xfrm>
            <a:off x="18425612" y="4788600"/>
            <a:ext cx="4912176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solidFill>
                  <a:schemeClr val="accent1"/>
                </a:solidFill>
                <a:hlinkClick r:id="rId10"/>
              </a:rPr>
              <a:t>https://</a:t>
            </a:r>
            <a:r>
              <a:rPr lang="en-US" dirty="0" err="1" smtClean="0">
                <a:solidFill>
                  <a:schemeClr val="accent1"/>
                </a:solidFill>
                <a:hlinkClick r:id="rId10"/>
              </a:rPr>
              <a:t>yadi.sk</a:t>
            </a:r>
            <a:r>
              <a:rPr lang="en-US" dirty="0" smtClean="0">
                <a:solidFill>
                  <a:schemeClr val="accent1"/>
                </a:solidFill>
                <a:hlinkClick r:id="rId10"/>
              </a:rPr>
              <a:t>/d/</a:t>
            </a:r>
            <a:r>
              <a:rPr lang="en-US" dirty="0" err="1" smtClean="0">
                <a:solidFill>
                  <a:schemeClr val="accent1"/>
                </a:solidFill>
                <a:hlinkClick r:id="rId10"/>
              </a:rPr>
              <a:t>YqwObUZxxesAJ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4488644" y="8866540"/>
            <a:ext cx="1153753" cy="1358900"/>
            <a:chOff x="4479985" y="8800385"/>
            <a:chExt cx="1153753" cy="1358900"/>
          </a:xfrm>
        </p:grpSpPr>
        <p:pic>
          <p:nvPicPr>
            <p:cNvPr id="28" name="Изображение 27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/>
            <a:stretch/>
          </p:blipFill>
          <p:spPr>
            <a:xfrm>
              <a:off x="4479985" y="8800385"/>
              <a:ext cx="1153753" cy="1358900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 userDrawn="1"/>
          </p:nvSpPr>
          <p:spPr>
            <a:xfrm>
              <a:off x="5322406" y="8856452"/>
              <a:ext cx="273262" cy="776377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87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828" y="746569"/>
            <a:ext cx="22046756" cy="1078487"/>
          </a:xfrm>
        </p:spPr>
        <p:txBody>
          <a:bodyPr/>
          <a:lstStyle>
            <a:lvl1pPr>
              <a:defRPr sz="7033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167827" y="2544049"/>
            <a:ext cx="22046757" cy="8987400"/>
          </a:xfrm>
        </p:spPr>
        <p:txBody>
          <a:bodyPr/>
          <a:lstStyle>
            <a:lvl1pPr>
              <a:lnSpc>
                <a:spcPct val="100000"/>
              </a:lnSpc>
              <a:spcBef>
                <a:spcPts val="2813"/>
              </a:spcBef>
              <a:spcAft>
                <a:spcPts val="2813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spcBef>
                <a:spcPts val="2813"/>
              </a:spcBef>
              <a:defRPr/>
            </a:lvl3pPr>
            <a:lvl4pPr>
              <a:lnSpc>
                <a:spcPct val="100000"/>
              </a:lnSpc>
              <a:spcBef>
                <a:spcPts val="2813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6437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4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4000"/>
              </a:lnSpc>
              <a:defRPr sz="11999" baseline="0">
                <a:latin typeface="Yandex Sans Text Light" panose="02000000000000000000" pitchFamily="2" charset="-52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sp>
        <p:nvSpPr>
          <p:cNvPr id="9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1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 smtClean="0"/>
              <a:t>                    Логотип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2077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73" userDrawn="1">
          <p15:clr>
            <a:srgbClr val="FBAE40"/>
          </p15:clr>
        </p15:guide>
        <p15:guide id="2" orient="horz" pos="14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6833" y="5252224"/>
            <a:ext cx="6470897" cy="23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wrap="square" anchor="ctr"/>
          <a:lstStyle>
            <a:lvl1pPr marL="0" marR="0" indent="0" algn="l" defTabSz="1828709" rtl="0" eaLnBrk="1" fontAlgn="auto" latinLnBrk="0" hangingPunct="1">
              <a:lnSpc>
                <a:spcPts val="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9" baseline="0">
                <a:latin typeface="Yandex Sans Text Light" panose="02000000000000000000" pitchFamily="2" charset="-52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 baseline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3"/>
            <a:ext cx="5342400" cy="1144587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 smtClean="0"/>
              <a:t>Логотип</a:t>
            </a:r>
            <a:r>
              <a:rPr lang="en-US" dirty="0" smtClean="0"/>
              <a:t> </a:t>
            </a:r>
            <a:r>
              <a:rPr lang="ru-RU" dirty="0" smtClean="0"/>
              <a:t>партнёра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1955343"/>
            <a:ext cx="2329024" cy="857788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0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 smtClean="0"/>
              <a:t>                    Логотип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654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3"/>
          </a:xfrm>
          <a:prstGeom prst="rect">
            <a:avLst/>
          </a:prstGeom>
        </p:spPr>
        <p:txBody>
          <a:bodyPr anchor="ctr"/>
          <a:lstStyle>
            <a:lvl1pPr marL="0" marR="0" indent="0" algn="l" defTabSz="1828709" rtl="0" eaLnBrk="1" fontAlgn="auto" latinLnBrk="0" hangingPunct="1">
              <a:lnSpc>
                <a:spcPts val="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6100" y="1955343"/>
            <a:ext cx="2329024" cy="857788"/>
          </a:xfrm>
          <a:prstGeom prst="rect">
            <a:avLst/>
          </a:prstGeom>
        </p:spPr>
      </p:pic>
      <p:sp>
        <p:nvSpPr>
          <p:cNvPr id="10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0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 smtClean="0"/>
              <a:t>                    Логотип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73">
          <p15:clr>
            <a:srgbClr val="FBAE40"/>
          </p15:clr>
        </p15:guide>
        <p15:guide id="2" orient="horz" pos="14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4000"/>
              </a:lnSpc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53556" y="1294841"/>
            <a:ext cx="18273713" cy="763587"/>
          </a:xfrm>
        </p:spPr>
        <p:txBody>
          <a:bodyPr tIns="0" anchor="t"/>
          <a:lstStyle>
            <a:lvl1pPr marL="0" indent="0">
              <a:buNone/>
              <a:defRPr sz="4800">
                <a:solidFill>
                  <a:schemeClr val="tx1"/>
                </a:solidFill>
                <a:latin typeface="Yandex Sans Text Thin" pitchFamily="2" charset="-52"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206" y="12734400"/>
            <a:ext cx="1525587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826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0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9461162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048000"/>
            <a:ext cx="22124509" cy="915828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12687300"/>
            <a:ext cx="19461162" cy="381602"/>
          </a:xfrm>
          <a:prstGeom prst="rect">
            <a:avLst/>
          </a:prstGeom>
        </p:spPr>
        <p:txBody>
          <a:bodyPr vert="horz" lIns="0" tIns="324000" rIns="91440" bIns="0" rtlCol="0" anchor="b"/>
          <a:lstStyle>
            <a:lvl1pPr algn="l">
              <a:lnSpc>
                <a:spcPts val="3400"/>
              </a:lnSpc>
              <a:defRPr sz="3000" baseline="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10700" y="12687300"/>
            <a:ext cx="1144587" cy="381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762002"/>
            <a:ext cx="22124509" cy="1135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3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  <p:sldLayoutId id="2147483685" r:id="rId3"/>
    <p:sldLayoutId id="2147483711" r:id="rId4"/>
    <p:sldLayoutId id="2147483719" r:id="rId5"/>
    <p:sldLayoutId id="2147483720" r:id="rId6"/>
    <p:sldLayoutId id="2147483714" r:id="rId7"/>
    <p:sldLayoutId id="2147483690" r:id="rId8"/>
    <p:sldLayoutId id="2147483716" r:id="rId9"/>
    <p:sldLayoutId id="2147483733" r:id="rId10"/>
    <p:sldLayoutId id="2147483696" r:id="rId11"/>
    <p:sldLayoutId id="2147483702" r:id="rId12"/>
    <p:sldLayoutId id="2147483701" r:id="rId13"/>
    <p:sldLayoutId id="2147483700" r:id="rId14"/>
    <p:sldLayoutId id="2147483732" r:id="rId15"/>
    <p:sldLayoutId id="2147483699" r:id="rId16"/>
    <p:sldLayoutId id="2147483698" r:id="rId17"/>
    <p:sldLayoutId id="2147483703" r:id="rId18"/>
    <p:sldLayoutId id="2147483734" r:id="rId19"/>
    <p:sldLayoutId id="2147483705" r:id="rId20"/>
    <p:sldLayoutId id="2147483706" r:id="rId21"/>
    <p:sldLayoutId id="2147483717" r:id="rId22"/>
    <p:sldLayoutId id="2147483691" r:id="rId23"/>
    <p:sldLayoutId id="2147483730" r:id="rId24"/>
    <p:sldLayoutId id="2147483735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828709" rtl="0" eaLnBrk="1" latinLnBrk="0" hangingPunct="1">
        <a:lnSpc>
          <a:spcPts val="10000"/>
        </a:lnSpc>
        <a:spcBef>
          <a:spcPct val="0"/>
        </a:spcBef>
        <a:buNone/>
        <a:defRPr sz="8000" kern="1200">
          <a:solidFill>
            <a:schemeClr val="tx1"/>
          </a:solidFill>
          <a:latin typeface="Yandex Sans Text Regular" pitchFamily="2" charset="-52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1pPr>
      <a:lvl2pPr marL="0" indent="-720000" algn="l" defTabSz="1908000" rtl="0" eaLnBrk="1" latinLnBrk="0" hangingPunct="1">
        <a:lnSpc>
          <a:spcPts val="6000"/>
        </a:lnSpc>
        <a:spcBef>
          <a:spcPts val="0"/>
        </a:spcBef>
        <a:spcAft>
          <a:spcPts val="0"/>
        </a:spcAft>
        <a:buClr>
          <a:schemeClr val="tx2"/>
        </a:buClr>
        <a:buSzPct val="120000"/>
        <a:buFont typeface="Impact" panose="020B0806030902050204" pitchFamily="34" charset="0"/>
        <a:buChar char="▌"/>
        <a:defRPr sz="4800" kern="1200" baseline="0">
          <a:solidFill>
            <a:schemeClr val="tx1"/>
          </a:solidFill>
          <a:latin typeface="Yandex Sans Text Regular" pitchFamily="2" charset="-52"/>
          <a:ea typeface="+mn-ea"/>
          <a:cs typeface="+mn-cs"/>
        </a:defRPr>
      </a:lvl2pPr>
      <a:lvl3pPr marL="1512000" indent="-720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SzPct val="150000"/>
        <a:buFont typeface="Yandex Sans Text Light" panose="02000000000000000000" pitchFamily="2" charset="-52"/>
        <a:buChar char="›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3pPr>
      <a:lvl4pPr marL="1512000" indent="-720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Font typeface="+mj-lt"/>
        <a:buAutoNum type="arabicPeriod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4pPr>
      <a:lvl5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7439">
          <p15:clr>
            <a:srgbClr val="F26B43"/>
          </p15:clr>
        </p15:guide>
        <p15:guide id="3" pos="7199">
          <p15:clr>
            <a:srgbClr val="F26B43"/>
          </p15:clr>
        </p15:guide>
        <p15:guide id="4" pos="6958">
          <p15:clr>
            <a:srgbClr val="F26B43"/>
          </p15:clr>
        </p15:guide>
        <p15:guide id="5" pos="6718">
          <p15:clr>
            <a:srgbClr val="F26B43"/>
          </p15:clr>
        </p15:guide>
        <p15:guide id="6" pos="6478">
          <p15:clr>
            <a:srgbClr val="F26B43"/>
          </p15:clr>
        </p15:guide>
        <p15:guide id="7" pos="6237">
          <p15:clr>
            <a:srgbClr val="F26B43"/>
          </p15:clr>
        </p15:guide>
        <p15:guide id="8" pos="5997">
          <p15:clr>
            <a:srgbClr val="F26B43"/>
          </p15:clr>
        </p15:guide>
        <p15:guide id="9" pos="5756">
          <p15:clr>
            <a:srgbClr val="F26B43"/>
          </p15:clr>
        </p15:guide>
        <p15:guide id="10" pos="5516">
          <p15:clr>
            <a:srgbClr val="F26B43"/>
          </p15:clr>
        </p15:guide>
        <p15:guide id="11" pos="5276">
          <p15:clr>
            <a:srgbClr val="F26B43"/>
          </p15:clr>
        </p15:guide>
        <p15:guide id="12" pos="5035">
          <p15:clr>
            <a:srgbClr val="F26B43"/>
          </p15:clr>
        </p15:guide>
        <p15:guide id="13" pos="4555">
          <p15:clr>
            <a:srgbClr val="F26B43"/>
          </p15:clr>
        </p15:guide>
        <p15:guide id="14" pos="4795">
          <p15:clr>
            <a:srgbClr val="F26B43"/>
          </p15:clr>
        </p15:guide>
        <p15:guide id="15" pos="4314">
          <p15:clr>
            <a:srgbClr val="F26B43"/>
          </p15:clr>
        </p15:guide>
        <p15:guide id="16" pos="4074">
          <p15:clr>
            <a:srgbClr val="F26B43"/>
          </p15:clr>
        </p15:guide>
        <p15:guide id="17" pos="3353">
          <p15:clr>
            <a:srgbClr val="F26B43"/>
          </p15:clr>
        </p15:guide>
        <p15:guide id="18" pos="3833">
          <p15:clr>
            <a:srgbClr val="F26B43"/>
          </p15:clr>
        </p15:guide>
        <p15:guide id="19" pos="3112">
          <p15:clr>
            <a:srgbClr val="F26B43"/>
          </p15:clr>
        </p15:guide>
        <p15:guide id="20" pos="2872">
          <p15:clr>
            <a:srgbClr val="F26B43"/>
          </p15:clr>
        </p15:guide>
        <p15:guide id="21" pos="2632">
          <p15:clr>
            <a:srgbClr val="F26B43"/>
          </p15:clr>
        </p15:guide>
        <p15:guide id="23" pos="3593">
          <p15:clr>
            <a:srgbClr val="F26B43"/>
          </p15:clr>
        </p15:guide>
        <p15:guide id="25" pos="7920">
          <p15:clr>
            <a:srgbClr val="F26B43"/>
          </p15:clr>
        </p15:guide>
        <p15:guide id="27" pos="8401">
          <p15:clr>
            <a:srgbClr val="F26B43"/>
          </p15:clr>
        </p15:guide>
        <p15:guide id="28" pos="8641">
          <p15:clr>
            <a:srgbClr val="F26B43"/>
          </p15:clr>
        </p15:guide>
        <p15:guide id="29" pos="8881">
          <p15:clr>
            <a:srgbClr val="F26B43"/>
          </p15:clr>
        </p15:guide>
        <p15:guide id="30" pos="9122">
          <p15:clr>
            <a:srgbClr val="F26B43"/>
          </p15:clr>
        </p15:guide>
        <p15:guide id="31" pos="9362">
          <p15:clr>
            <a:srgbClr val="F26B43"/>
          </p15:clr>
        </p15:guide>
        <p15:guide id="32" pos="9603">
          <p15:clr>
            <a:srgbClr val="F26B43"/>
          </p15:clr>
        </p15:guide>
        <p15:guide id="33" pos="10083">
          <p15:clr>
            <a:srgbClr val="F26B43"/>
          </p15:clr>
        </p15:guide>
        <p15:guide id="34" pos="9843">
          <p15:clr>
            <a:srgbClr val="F26B43"/>
          </p15:clr>
        </p15:guide>
        <p15:guide id="35" pos="10324">
          <p15:clr>
            <a:srgbClr val="F26B43"/>
          </p15:clr>
        </p15:guide>
        <p15:guide id="36" pos="11516">
          <p15:clr>
            <a:srgbClr val="F26B43"/>
          </p15:clr>
        </p15:guide>
        <p15:guide id="37" pos="10804">
          <p15:clr>
            <a:srgbClr val="F26B43"/>
          </p15:clr>
        </p15:guide>
        <p15:guide id="38" pos="10564">
          <p15:clr>
            <a:srgbClr val="F26B43"/>
          </p15:clr>
        </p15:guide>
        <p15:guide id="39" pos="11045">
          <p15:clr>
            <a:srgbClr val="F26B43"/>
          </p15:clr>
        </p15:guide>
        <p15:guide id="40" pos="11285">
          <p15:clr>
            <a:srgbClr val="F26B43"/>
          </p15:clr>
        </p15:guide>
        <p15:guide id="41" pos="11766">
          <p15:clr>
            <a:srgbClr val="F26B43"/>
          </p15:clr>
        </p15:guide>
        <p15:guide id="42" pos="12006">
          <p15:clr>
            <a:srgbClr val="F26B43"/>
          </p15:clr>
        </p15:guide>
        <p15:guide id="43" pos="12487">
          <p15:clr>
            <a:srgbClr val="F26B43"/>
          </p15:clr>
        </p15:guide>
        <p15:guide id="44" pos="12247">
          <p15:clr>
            <a:srgbClr val="F26B43"/>
          </p15:clr>
        </p15:guide>
        <p15:guide id="45" pos="12727">
          <p15:clr>
            <a:srgbClr val="F26B43"/>
          </p15:clr>
        </p15:guide>
        <p15:guide id="46" pos="12968">
          <p15:clr>
            <a:srgbClr val="F26B43"/>
          </p15:clr>
        </p15:guide>
        <p15:guide id="47" pos="13208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80">
          <p15:clr>
            <a:srgbClr val="F26B43"/>
          </p15:clr>
        </p15:guide>
        <p15:guide id="50" orient="horz" pos="3839">
          <p15:clr>
            <a:srgbClr val="F26B43"/>
          </p15:clr>
        </p15:guide>
        <p15:guide id="51" orient="horz" pos="3118">
          <p15:clr>
            <a:srgbClr val="F26B43"/>
          </p15:clr>
        </p15:guide>
        <p15:guide id="52" orient="horz" pos="2878">
          <p15:clr>
            <a:srgbClr val="F26B43"/>
          </p15:clr>
        </p15:guide>
        <p15:guide id="53" orient="horz" pos="2637">
          <p15:clr>
            <a:srgbClr val="F26B43"/>
          </p15:clr>
        </p15:guide>
        <p15:guide id="54" orient="horz" pos="2397">
          <p15:clr>
            <a:srgbClr val="F26B43"/>
          </p15:clr>
        </p15:guide>
        <p15:guide id="55" orient="horz" pos="2157">
          <p15:clr>
            <a:srgbClr val="F26B43"/>
          </p15:clr>
        </p15:guide>
        <p15:guide id="56" orient="horz" pos="1916">
          <p15:clr>
            <a:srgbClr val="F26B43"/>
          </p15:clr>
        </p15:guide>
        <p15:guide id="57" orient="horz" pos="1195">
          <p15:clr>
            <a:srgbClr val="F26B43"/>
          </p15:clr>
        </p15:guide>
        <p15:guide id="58" orient="horz" pos="955">
          <p15:clr>
            <a:srgbClr val="F26B43"/>
          </p15:clr>
        </p15:guide>
        <p15:guide id="59" orient="horz" pos="714">
          <p15:clr>
            <a:srgbClr val="F26B43"/>
          </p15:clr>
        </p15:guide>
        <p15:guide id="62" orient="horz" pos="4560">
          <p15:clr>
            <a:srgbClr val="F26B43"/>
          </p15:clr>
        </p15:guide>
        <p15:guide id="63" orient="horz" pos="4801">
          <p15:clr>
            <a:srgbClr val="F26B43"/>
          </p15:clr>
        </p15:guide>
        <p15:guide id="64" orient="horz" pos="5282">
          <p15:clr>
            <a:srgbClr val="F26B43"/>
          </p15:clr>
        </p15:guide>
        <p15:guide id="65" orient="horz" pos="5522">
          <p15:clr>
            <a:srgbClr val="F26B43"/>
          </p15:clr>
        </p15:guide>
        <p15:guide id="66" orient="horz" pos="5762">
          <p15:clr>
            <a:srgbClr val="F26B43"/>
          </p15:clr>
        </p15:guide>
        <p15:guide id="67" orient="horz" pos="6003">
          <p15:clr>
            <a:srgbClr val="F26B43"/>
          </p15:clr>
        </p15:guide>
        <p15:guide id="68" orient="horz" pos="6243">
          <p15:clr>
            <a:srgbClr val="F26B43"/>
          </p15:clr>
        </p15:guide>
        <p15:guide id="69" orient="horz" pos="6483">
          <p15:clr>
            <a:srgbClr val="F26B43"/>
          </p15:clr>
        </p15:guide>
        <p15:guide id="70" orient="horz" pos="6724">
          <p15:clr>
            <a:srgbClr val="F26B43"/>
          </p15:clr>
        </p15:guide>
        <p15:guide id="71" orient="horz" pos="6964">
          <p15:clr>
            <a:srgbClr val="F26B43"/>
          </p15:clr>
        </p15:guide>
        <p15:guide id="72" orient="horz" pos="7685">
          <p15:clr>
            <a:srgbClr val="F26B43"/>
          </p15:clr>
        </p15:guide>
        <p15:guide id="73" orient="horz" pos="7445">
          <p15:clr>
            <a:srgbClr val="F26B43"/>
          </p15:clr>
        </p15:guide>
        <p15:guide id="74" orient="horz" pos="7205">
          <p15:clr>
            <a:srgbClr val="F26B43"/>
          </p15:clr>
        </p15:guide>
        <p15:guide id="75" pos="8160">
          <p15:clr>
            <a:srgbClr val="F26B43"/>
          </p15:clr>
        </p15:guide>
        <p15:guide id="76" orient="horz" pos="3599">
          <p15:clr>
            <a:srgbClr val="F26B43"/>
          </p15:clr>
        </p15:guide>
        <p15:guide id="77" orient="horz" pos="3358">
          <p15:clr>
            <a:srgbClr val="F26B43"/>
          </p15:clr>
        </p15:guide>
        <p15:guide id="78" orient="horz" pos="5041">
          <p15:clr>
            <a:srgbClr val="F26B43"/>
          </p15:clr>
        </p15:guide>
        <p15:guide id="79" pos="2391">
          <p15:clr>
            <a:srgbClr val="F26B43"/>
          </p15:clr>
        </p15:guide>
        <p15:guide id="80" pos="2151">
          <p15:clr>
            <a:srgbClr val="F26B43"/>
          </p15:clr>
        </p15:guide>
        <p15:guide id="81" pos="1910">
          <p15:clr>
            <a:srgbClr val="F26B43"/>
          </p15:clr>
        </p15:guide>
        <p15:guide id="82" pos="1670">
          <p15:clr>
            <a:srgbClr val="F26B43"/>
          </p15:clr>
        </p15:guide>
        <p15:guide id="83" pos="1430">
          <p15:clr>
            <a:srgbClr val="F26B43"/>
          </p15:clr>
        </p15:guide>
        <p15:guide id="84" pos="1189">
          <p15:clr>
            <a:srgbClr val="F26B43"/>
          </p15:clr>
        </p15:guide>
        <p15:guide id="85" pos="949">
          <p15:clr>
            <a:srgbClr val="F26B43"/>
          </p15:clr>
        </p15:guide>
        <p15:guide id="86" pos="709">
          <p15:clr>
            <a:srgbClr val="F26B43"/>
          </p15:clr>
        </p15:guide>
        <p15:guide id="87" pos="13449">
          <p15:clr>
            <a:srgbClr val="F26B43"/>
          </p15:clr>
        </p15:guide>
        <p15:guide id="88" pos="13689">
          <p15:clr>
            <a:srgbClr val="F26B43"/>
          </p15:clr>
        </p15:guide>
        <p15:guide id="89" pos="13929">
          <p15:clr>
            <a:srgbClr val="F26B43"/>
          </p15:clr>
        </p15:guide>
        <p15:guide id="90" pos="14170">
          <p15:clr>
            <a:srgbClr val="F26B43"/>
          </p15:clr>
        </p15:guide>
        <p15:guide id="91" pos="14410">
          <p15:clr>
            <a:srgbClr val="F26B43"/>
          </p15:clr>
        </p15:guide>
        <p15:guide id="92" pos="14650">
          <p15:clr>
            <a:srgbClr val="F26B43"/>
          </p15:clr>
        </p15:guide>
        <p15:guide id="93" orient="horz" pos="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Symmetric trees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10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651125" y="3826021"/>
            <a:ext cx="8394699" cy="6644469"/>
            <a:chOff x="2651125" y="3826021"/>
            <a:chExt cx="8394699" cy="664446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78299" y="3826021"/>
              <a:ext cx="2670176" cy="912276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</a:rPr>
                <a:t>Height &gt; </a:t>
              </a:r>
              <a:r>
                <a:rPr lang="ru-RU" sz="3200" dirty="0" smtClean="0">
                  <a:solidFill>
                    <a:schemeClr val="tx1"/>
                  </a:solidFill>
                  <a:latin typeface="+mj-lt"/>
                </a:rPr>
                <a:t>170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3888" y="5712249"/>
              <a:ext cx="2670802" cy="788923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</a:rPr>
                <a:t>Weight &gt; </a:t>
              </a:r>
              <a:r>
                <a:rPr lang="ru-RU" sz="3200" dirty="0" smtClean="0">
                  <a:solidFill>
                    <a:schemeClr val="tx1"/>
                  </a:solidFill>
                  <a:latin typeface="+mj-lt"/>
                </a:rPr>
                <a:t>65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231063" y="7604624"/>
              <a:ext cx="2670174" cy="940727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</a:rPr>
                <a:t>Age &gt; </a:t>
              </a:r>
              <a:r>
                <a:rPr lang="ru-RU" sz="3200" dirty="0" smtClean="0">
                  <a:solidFill>
                    <a:schemeClr val="tx1"/>
                  </a:solidFill>
                  <a:latin typeface="+mj-lt"/>
                </a:rPr>
                <a:t>16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22888" y="4753006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848475" y="5330825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795713" y="5330824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3795713" y="5356753"/>
              <a:ext cx="3053093" cy="3953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Скругленный прямоугольник 31"/>
            <p:cNvSpPr/>
            <p:nvPr/>
          </p:nvSpPr>
          <p:spPr>
            <a:xfrm>
              <a:off x="2651125" y="5713413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849103" y="6648043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374690" y="7225862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321928" y="7225861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321928" y="7251790"/>
              <a:ext cx="3053093" cy="3953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Скругленный прямоугольник 45"/>
            <p:cNvSpPr/>
            <p:nvPr/>
          </p:nvSpPr>
          <p:spPr>
            <a:xfrm>
              <a:off x="4177340" y="7608450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375650" y="8479992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9901237" y="9057811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848475" y="9057810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6848475" y="9083739"/>
              <a:ext cx="3053093" cy="3953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Скругленный прямоугольник 50"/>
            <p:cNvSpPr/>
            <p:nvPr/>
          </p:nvSpPr>
          <p:spPr>
            <a:xfrm>
              <a:off x="5703887" y="9523130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8756649" y="9529763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066421" y="3826020"/>
            <a:ext cx="10974040" cy="4811891"/>
            <a:chOff x="12066421" y="3826020"/>
            <a:chExt cx="10974040" cy="4811891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6007031" y="3826020"/>
              <a:ext cx="2836081" cy="966869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</a:rPr>
                <a:t>Height &gt; </a:t>
              </a:r>
              <a:r>
                <a:rPr lang="ru-RU" sz="3200" dirty="0" smtClean="0">
                  <a:solidFill>
                    <a:schemeClr val="tx1"/>
                  </a:solidFill>
                  <a:latin typeface="+mj-lt"/>
                </a:rPr>
                <a:t>170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17915206" y="5712250"/>
              <a:ext cx="2688956" cy="900844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</a:rPr>
                <a:t>Weight &gt; </a:t>
              </a:r>
              <a:r>
                <a:rPr lang="ru-RU" sz="3200" dirty="0" smtClean="0">
                  <a:solidFill>
                    <a:schemeClr val="tx1"/>
                  </a:solidFill>
                  <a:latin typeface="+mj-lt"/>
                </a:rPr>
                <a:t>65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7534206" y="4753006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9059793" y="5330825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6007031" y="5330824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16007031" y="5356753"/>
              <a:ext cx="3053093" cy="3953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Скругленный прямоугольник 58"/>
            <p:cNvSpPr/>
            <p:nvPr/>
          </p:nvSpPr>
          <p:spPr>
            <a:xfrm>
              <a:off x="14862443" y="5713414"/>
              <a:ext cx="2545915" cy="9340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  <a:latin typeface="Yandex Sans Text Regular"/>
                </a:rPr>
                <a:t>Weight </a:t>
              </a:r>
              <a:r>
                <a:rPr lang="en-US" sz="3200" dirty="0">
                  <a:solidFill>
                    <a:srgbClr val="000000"/>
                  </a:solidFill>
                  <a:latin typeface="Yandex Sans Text Regular"/>
                </a:rPr>
                <a:t>&gt; </a:t>
              </a:r>
              <a:r>
                <a:rPr lang="ru-RU" sz="3200" dirty="0" smtClean="0">
                  <a:solidFill>
                    <a:srgbClr val="000000"/>
                  </a:solidFill>
                  <a:latin typeface="Yandex Sans Text Regular"/>
                </a:rPr>
                <a:t>65</a:t>
              </a:r>
              <a:endParaRPr lang="ru-RU" sz="3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5625606" y="6647413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Скругленный прямоугольник 38"/>
            <p:cNvSpPr/>
            <p:nvPr/>
          </p:nvSpPr>
          <p:spPr>
            <a:xfrm>
              <a:off x="12066421" y="7690551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3211009" y="7251160"/>
              <a:ext cx="3053093" cy="3953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Скругленный прямоугольник 39"/>
            <p:cNvSpPr/>
            <p:nvPr/>
          </p:nvSpPr>
          <p:spPr>
            <a:xfrm>
              <a:off x="15119183" y="7697184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441606" y="6639021"/>
              <a:ext cx="0" cy="57781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8843112" y="7242768"/>
              <a:ext cx="3053093" cy="3953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Скругленный прямоугольник 60"/>
            <p:cNvSpPr/>
            <p:nvPr/>
          </p:nvSpPr>
          <p:spPr>
            <a:xfrm>
              <a:off x="17698524" y="7682159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0751286" y="7688792"/>
              <a:ext cx="2289175" cy="940727"/>
            </a:xfrm>
            <a:prstGeom prst="round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69" name="Прямая соединительная линия 68"/>
            <p:cNvCxnSpPr>
              <a:endCxn id="40" idx="0"/>
            </p:cNvCxnSpPr>
            <p:nvPr/>
          </p:nvCxnSpPr>
          <p:spPr>
            <a:xfrm>
              <a:off x="16263770" y="7234253"/>
              <a:ext cx="1" cy="462931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8863421" y="7232975"/>
              <a:ext cx="1" cy="462931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1895872" y="7239000"/>
              <a:ext cx="1" cy="462931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13228693" y="7257331"/>
              <a:ext cx="1" cy="462931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5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Numerical features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 rot="16200000">
            <a:off x="11856367" y="5298406"/>
            <a:ext cx="3293268" cy="4255046"/>
            <a:chOff x="7698337" y="672409"/>
            <a:chExt cx="8779384" cy="7484648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5400000" flipV="1">
              <a:off x="10672167" y="2313806"/>
              <a:ext cx="7446951" cy="4164157"/>
            </a:xfrm>
            <a:prstGeom prst="line">
              <a:avLst/>
            </a:prstGeom>
            <a:ln w="381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6286249" y="2199384"/>
              <a:ext cx="7369761" cy="4545586"/>
            </a:xfrm>
            <a:prstGeom prst="line">
              <a:avLst/>
            </a:prstGeom>
            <a:ln w="381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Овал 38"/>
          <p:cNvSpPr/>
          <p:nvPr/>
        </p:nvSpPr>
        <p:spPr>
          <a:xfrm rot="16200000" flipH="1">
            <a:off x="15563376" y="5285312"/>
            <a:ext cx="737772" cy="737772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err="1" smtClean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 rot="16200000" flipH="1">
            <a:off x="15563376" y="8831734"/>
            <a:ext cx="737772" cy="737772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err="1" smtClean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59206" y="6832170"/>
            <a:ext cx="66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Height &gt; </a:t>
            </a:r>
            <a:r>
              <a:rPr lang="ru-RU" sz="4800" dirty="0" smtClean="0">
                <a:solidFill>
                  <a:schemeClr val="bg1"/>
                </a:solidFill>
              </a:rPr>
              <a:t>170 </a:t>
            </a:r>
            <a:r>
              <a:rPr lang="en-US" sz="4800" dirty="0" smtClean="0">
                <a:solidFill>
                  <a:schemeClr val="bg1"/>
                </a:solidFill>
              </a:rPr>
              <a:t>cm</a:t>
            </a:r>
            <a:r>
              <a:rPr lang="ru-RU" sz="4800" dirty="0" smtClean="0">
                <a:solidFill>
                  <a:schemeClr val="bg1"/>
                </a:solidFill>
              </a:rPr>
              <a:t>?</a:t>
            </a:r>
            <a:endParaRPr lang="ru-RU" sz="4800" dirty="0"/>
          </a:p>
        </p:txBody>
      </p:sp>
      <p:sp>
        <p:nvSpPr>
          <p:cNvPr id="35" name="TextBox 34"/>
          <p:cNvSpPr txBox="1"/>
          <p:nvPr/>
        </p:nvSpPr>
        <p:spPr>
          <a:xfrm>
            <a:off x="16657545" y="5132065"/>
            <a:ext cx="473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Yes</a:t>
            </a:r>
            <a:endParaRPr lang="ru-RU" sz="48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16508907" y="8666459"/>
            <a:ext cx="621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No</a:t>
            </a:r>
            <a:endParaRPr lang="ru-RU" sz="4800" dirty="0" smtClean="0"/>
          </a:p>
        </p:txBody>
      </p:sp>
      <p:sp>
        <p:nvSpPr>
          <p:cNvPr id="32" name="Овал 31"/>
          <p:cNvSpPr/>
          <p:nvPr/>
        </p:nvSpPr>
        <p:spPr>
          <a:xfrm rot="16200000" flipH="1">
            <a:off x="11000731" y="6936237"/>
            <a:ext cx="763309" cy="763309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5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Categorical features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 rot="16200000">
            <a:off x="10154553" y="5317620"/>
            <a:ext cx="6551414" cy="4414820"/>
            <a:chOff x="3091271" y="403935"/>
            <a:chExt cx="17465138" cy="7765689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5400000" flipV="1">
              <a:off x="10714837" y="2271135"/>
              <a:ext cx="7418745" cy="4221292"/>
            </a:xfrm>
            <a:prstGeom prst="line">
              <a:avLst/>
            </a:prstGeom>
            <a:ln w="381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6330130" y="2174548"/>
              <a:ext cx="7301043" cy="4526541"/>
            </a:xfrm>
            <a:prstGeom prst="line">
              <a:avLst/>
            </a:prstGeom>
            <a:ln w="381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 flipV="1">
              <a:off x="12721205" y="334417"/>
              <a:ext cx="7497214" cy="8173194"/>
            </a:xfrm>
            <a:prstGeom prst="line">
              <a:avLst/>
            </a:prstGeom>
            <a:ln w="381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3936398" y="-172713"/>
              <a:ext cx="7497210" cy="9187463"/>
            </a:xfrm>
            <a:prstGeom prst="line">
              <a:avLst/>
            </a:prstGeom>
            <a:ln w="381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8458744" y="4174736"/>
              <a:ext cx="7652595" cy="110993"/>
            </a:xfrm>
            <a:prstGeom prst="line">
              <a:avLst/>
            </a:prstGeom>
            <a:ln w="381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Овал 38"/>
          <p:cNvSpPr/>
          <p:nvPr/>
        </p:nvSpPr>
        <p:spPr>
          <a:xfrm rot="16200000" flipH="1">
            <a:off x="15563376" y="5285312"/>
            <a:ext cx="737772" cy="737772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err="1" smtClean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 rot="16200000" flipH="1">
            <a:off x="15563376" y="8831734"/>
            <a:ext cx="737772" cy="737772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err="1" smtClean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 rot="16200000" flipH="1">
            <a:off x="15563376" y="6986242"/>
            <a:ext cx="737772" cy="737772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err="1" smtClean="0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 rot="16200000" flipH="1">
            <a:off x="15563376" y="10604354"/>
            <a:ext cx="737772" cy="737772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err="1" smtClean="0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 rot="16200000" flipH="1">
            <a:off x="15563376" y="3703236"/>
            <a:ext cx="737772" cy="737772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err="1" smtClean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477304" y="6832170"/>
            <a:ext cx="473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Occupation</a:t>
            </a:r>
            <a:endParaRPr lang="ru-RU" sz="48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6657544" y="3609599"/>
            <a:ext cx="621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Engineer</a:t>
            </a:r>
            <a:endParaRPr lang="ru-RU" sz="48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6657545" y="5132065"/>
            <a:ext cx="473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Designer</a:t>
            </a:r>
            <a:endParaRPr lang="ru-RU" sz="48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6508907" y="6886505"/>
            <a:ext cx="621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Writer</a:t>
            </a:r>
            <a:endParaRPr lang="ru-RU" sz="48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16508907" y="8666459"/>
            <a:ext cx="621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Manager</a:t>
            </a:r>
            <a:endParaRPr lang="ru-RU" sz="48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16508907" y="10514793"/>
            <a:ext cx="621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HR</a:t>
            </a:r>
            <a:r>
              <a:rPr lang="ru-RU" sz="4800" dirty="0">
                <a:solidFill>
                  <a:schemeClr val="bg1"/>
                </a:solidFill>
              </a:rPr>
              <a:t> </a:t>
            </a:r>
            <a:endParaRPr lang="ru-RU" sz="4800" dirty="0" smtClean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13182" y="4481715"/>
            <a:ext cx="7894241" cy="1224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75327" y="4648464"/>
            <a:ext cx="747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Categorical data</a:t>
            </a:r>
            <a:endParaRPr lang="ru-RU" sz="4800" dirty="0" smtClean="0"/>
          </a:p>
        </p:txBody>
      </p:sp>
      <p:sp>
        <p:nvSpPr>
          <p:cNvPr id="25" name="Овал 24"/>
          <p:cNvSpPr/>
          <p:nvPr/>
        </p:nvSpPr>
        <p:spPr>
          <a:xfrm rot="16200000" flipH="1">
            <a:off x="11000731" y="6936237"/>
            <a:ext cx="763309" cy="763309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0" grpId="0" animBg="1"/>
      <p:bldP spid="51" grpId="0" animBg="1"/>
      <p:bldP spid="52" grpId="0" animBg="1"/>
      <p:bldP spid="116" grpId="0"/>
      <p:bldP spid="34" grpId="0"/>
      <p:bldP spid="35" grpId="0"/>
      <p:bldP spid="38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Categorical features support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One-hot </a:t>
            </a:r>
            <a:r>
              <a:rPr lang="en-US" dirty="0" smtClean="0">
                <a:solidFill>
                  <a:schemeClr val="bg1"/>
                </a:solidFill>
              </a:rPr>
              <a:t>encoding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Statistics based on category and category plus label value</a:t>
            </a:r>
            <a:endParaRPr lang="ru-RU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Usage of several permutations</a:t>
            </a:r>
            <a:endParaRPr lang="ru-RU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Greedy constructed feature combinations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38174" y="7013534"/>
            <a:ext cx="5342400" cy="6142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SDE</a:t>
            </a:r>
            <a:endParaRPr lang="ru-RU" dirty="0" err="1" smtClean="0">
              <a:solidFill>
                <a:schemeClr val="tx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838174" y="4179781"/>
            <a:ext cx="5342400" cy="4305989"/>
            <a:chOff x="14838174" y="4179781"/>
            <a:chExt cx="5342400" cy="430598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838174" y="4186800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SDE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4838174" y="4876352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SDE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838174" y="5565904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SDE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4838174" y="6289719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4838174" y="7741367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770406" y="4179781"/>
              <a:ext cx="0" cy="4305989"/>
            </a:xfrm>
            <a:prstGeom prst="line">
              <a:avLst/>
            </a:prstGeom>
            <a:ln w="76200">
              <a:solidFill>
                <a:srgbClr val="00206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8296806" y="4186800"/>
              <a:ext cx="0" cy="4214038"/>
            </a:xfrm>
            <a:prstGeom prst="line">
              <a:avLst/>
            </a:prstGeom>
            <a:ln w="76200">
              <a:solidFill>
                <a:srgbClr val="00206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20586406" y="4186800"/>
            <a:ext cx="748855" cy="4199837"/>
            <a:chOff x="7626351" y="4597848"/>
            <a:chExt cx="5342400" cy="4199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626351" y="4597848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626351" y="5287400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626351" y="5976952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626351" y="6700767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7626351" y="7424582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626351" y="8183395"/>
              <a:ext cx="5342400" cy="6142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flipH="1">
            <a:off x="14257980" y="4198217"/>
            <a:ext cx="381600" cy="0"/>
          </a:xfrm>
          <a:prstGeom prst="line">
            <a:avLst/>
          </a:prstGeom>
          <a:ln w="381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14234413" y="4179781"/>
            <a:ext cx="381600" cy="2731057"/>
            <a:chOff x="15021845" y="4759072"/>
            <a:chExt cx="381600" cy="273105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5037733" y="4759072"/>
              <a:ext cx="0" cy="2731057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15021845" y="7469696"/>
              <a:ext cx="381600" cy="0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Скругленный прямоугольник 26"/>
          <p:cNvSpPr/>
          <p:nvPr/>
        </p:nvSpPr>
        <p:spPr>
          <a:xfrm>
            <a:off x="13304695" y="7055567"/>
            <a:ext cx="1311318" cy="61429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+mj-lt"/>
              </a:rPr>
              <a:t>i</a:t>
            </a:r>
            <a:endParaRPr lang="ru-RU" dirty="0" err="1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3523888" y="9469958"/>
            <a:ext cx="7970972" cy="1370529"/>
            <a:chOff x="16007206" y="9184352"/>
            <a:chExt cx="4579201" cy="140002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6007206" y="9604235"/>
              <a:ext cx="1311318" cy="614290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+mj-lt"/>
                </a:rPr>
                <a:t>i</a:t>
              </a:r>
              <a:endParaRPr lang="ru-RU" sz="4800" dirty="0" err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17541636" y="9184352"/>
              <a:ext cx="3044771" cy="1400029"/>
              <a:chOff x="17541636" y="9184352"/>
              <a:chExt cx="3044771" cy="1400029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17541636" y="9184352"/>
                <a:ext cx="3044771" cy="645837"/>
              </a:xfrm>
              <a:prstGeom prst="roundRect">
                <a:avLst>
                  <a:gd name="adj" fmla="val 0"/>
                </a:avLst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dirty="0">
                    <a:solidFill>
                      <a:schemeClr val="bg1"/>
                    </a:solidFill>
                    <a:latin typeface="+mj-lt"/>
                  </a:rPr>
                  <a:t>1</a:t>
                </a:r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4800" dirty="0">
                    <a:solidFill>
                      <a:schemeClr val="bg1"/>
                    </a:solidFill>
                    <a:latin typeface="+mj-lt"/>
                  </a:rPr>
                  <a:t>+</a:t>
                </a:r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4800" dirty="0">
                    <a:solidFill>
                      <a:schemeClr val="bg1"/>
                    </a:solidFill>
                    <a:latin typeface="+mj-lt"/>
                  </a:rPr>
                  <a:t>1</a:t>
                </a:r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4800" dirty="0">
                    <a:solidFill>
                      <a:schemeClr val="bg1"/>
                    </a:solidFill>
                    <a:latin typeface="+mj-lt"/>
                  </a:rPr>
                  <a:t>+</a:t>
                </a:r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4800" dirty="0">
                    <a:solidFill>
                      <a:schemeClr val="bg1"/>
                    </a:solidFill>
                    <a:latin typeface="+mj-lt"/>
                  </a:rPr>
                  <a:t>0</a:t>
                </a:r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 + a * Prior</a:t>
                </a:r>
                <a:endParaRPr lang="ru-RU" sz="4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47" name="Группа 46"/>
              <p:cNvGrpSpPr/>
              <p:nvPr/>
            </p:nvGrpSpPr>
            <p:grpSpPr>
              <a:xfrm>
                <a:off x="17736326" y="9908167"/>
                <a:ext cx="2711487" cy="676214"/>
                <a:chOff x="17736326" y="9908167"/>
                <a:chExt cx="2711487" cy="676214"/>
              </a:xfrm>
            </p:grpSpPr>
            <p:sp>
              <p:nvSpPr>
                <p:cNvPr id="48" name="Скругленный прямоугольник 47"/>
                <p:cNvSpPr/>
                <p:nvPr/>
              </p:nvSpPr>
              <p:spPr>
                <a:xfrm>
                  <a:off x="17765488" y="9908167"/>
                  <a:ext cx="2671200" cy="676214"/>
                </a:xfrm>
                <a:prstGeom prst="roundRect">
                  <a:avLst>
                    <a:gd name="adj" fmla="val 0"/>
                  </a:avLst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+mj-lt"/>
                    </a:rPr>
                    <a:t> + a</a:t>
                  </a:r>
                  <a:endParaRPr lang="ru-RU" sz="48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H="1">
                  <a:off x="17736326" y="9908167"/>
                  <a:ext cx="271148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Прямая со стрелкой 42"/>
            <p:cNvCxnSpPr/>
            <p:nvPr/>
          </p:nvCxnSpPr>
          <p:spPr>
            <a:xfrm>
              <a:off x="16931598" y="9907284"/>
              <a:ext cx="647932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0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Classical boosting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888006" y="4186800"/>
            <a:ext cx="5580398" cy="4579200"/>
            <a:chOff x="8967641" y="5068893"/>
            <a:chExt cx="2644550" cy="229385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30406" y="6104086"/>
            <a:ext cx="12592800" cy="753914"/>
            <a:chOff x="16007206" y="9184347"/>
            <a:chExt cx="4579200" cy="69746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6007206" y="9184347"/>
              <a:ext cx="2264903" cy="697462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latin typeface="+mj-lt"/>
                </a:rPr>
                <a:t>leafValue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     =</a:t>
              </a:r>
              <a:endParaRPr lang="ru-RU" sz="4800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7915206" y="9184352"/>
              <a:ext cx="2671200" cy="676214"/>
              <a:chOff x="17915206" y="9184352"/>
              <a:chExt cx="2671200" cy="676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Скругленный прямоугольник 36"/>
                  <p:cNvSpPr/>
                  <p:nvPr/>
                </p:nvSpPr>
                <p:spPr>
                  <a:xfrm>
                    <a:off x="17915206" y="9184352"/>
                    <a:ext cx="2671200" cy="676214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ctrlPr>
                                <a:rPr lang="pt-BR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eqArr>
                                <m:eqArrPr>
                                  <m:ctrlPr>
                                    <a:rPr lang="en-US" sz="48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approx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),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target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))</m:t>
                                  </m:r>
                                </m:e>
                                <m:e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eqArr>
                            </m:e>
                          </m:nary>
                        </m:oMath>
                      </m:oMathPara>
                    </a14:m>
                    <a:endParaRPr lang="ru-RU" sz="4800" dirty="0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7" name="Скругленный прямоугольник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5206" y="9184352"/>
                    <a:ext cx="2671200" cy="676214"/>
                  </a:xfrm>
                  <a:prstGeom prst="roundRect">
                    <a:avLst>
                      <a:gd name="adj" fmla="val 0"/>
                    </a:avLst>
                  </a:prstGeom>
                  <a:blipFill rotWithShape="0">
                    <a:blip r:embed="rId2"/>
                    <a:stretch>
                      <a:fillRect t="-75000" b="-87500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18362084" y="9604235"/>
                <a:ext cx="2085559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953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Ordered </a:t>
            </a:r>
            <a:r>
              <a:rPr lang="en-US" dirty="0" smtClean="0">
                <a:solidFill>
                  <a:schemeClr val="bg1"/>
                </a:solidFill>
              </a:rPr>
              <a:t>boosting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888006" y="4186800"/>
            <a:ext cx="5580398" cy="4579200"/>
            <a:chOff x="8967641" y="5068893"/>
            <a:chExt cx="2644550" cy="229385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30406" y="6104086"/>
            <a:ext cx="12592800" cy="753914"/>
            <a:chOff x="16007206" y="9184347"/>
            <a:chExt cx="4579200" cy="69746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6007206" y="9184347"/>
              <a:ext cx="2264903" cy="697462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latin typeface="+mj-lt"/>
                </a:rPr>
                <a:t>leafValue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(doc)     =</a:t>
              </a:r>
              <a:endParaRPr lang="ru-RU" sz="4800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7915206" y="9184352"/>
              <a:ext cx="2671200" cy="676214"/>
              <a:chOff x="17915206" y="9184352"/>
              <a:chExt cx="2671200" cy="676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Скругленный прямоугольник 36"/>
                  <p:cNvSpPr/>
                  <p:nvPr/>
                </p:nvSpPr>
                <p:spPr>
                  <a:xfrm>
                    <a:off x="17915206" y="9184352"/>
                    <a:ext cx="2671200" cy="676214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ctrlPr>
                                <a:rPr lang="pt-BR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𝑑𝑜𝑐</m:t>
                              </m:r>
                            </m:sup>
                            <m:e>
                              <m:eqArr>
                                <m:eqArrPr>
                                  <m:ctrlPr>
                                    <a:rPr lang="en-US" sz="48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approx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),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target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dirty="0">
                                      <a:solidFill>
                                        <a:schemeClr val="bg1"/>
                                      </a:solidFill>
                                    </a:rPr>
                                    <m:t>))</m:t>
                                  </m:r>
                                </m:e>
                                <m:e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𝑑𝑜𝑐𝑠</m:t>
                                  </m:r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𝑡h𝑒</m:t>
                                  </m:r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𝑝𝑎𝑠𝑡</m:t>
                                  </m:r>
                                </m:e>
                              </m:eqArr>
                            </m:e>
                          </m:nary>
                        </m:oMath>
                      </m:oMathPara>
                    </a14:m>
                    <a:endParaRPr lang="ru-RU" sz="4800" dirty="0" smtClean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7" name="Скругленный прямоугольник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15206" y="9184352"/>
                    <a:ext cx="2671200" cy="676214"/>
                  </a:xfrm>
                  <a:prstGeom prst="roundRect">
                    <a:avLst>
                      <a:gd name="adj" fmla="val 0"/>
                    </a:avLst>
                  </a:prstGeom>
                  <a:blipFill rotWithShape="0">
                    <a:blip r:embed="rId2"/>
                    <a:stretch>
                      <a:fillRect t="-80000" b="-93333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18362084" y="9604235"/>
                <a:ext cx="2085559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25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Classification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Regression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Ranking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Classification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Predict if the person will pay the credit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Which type of clouds will be present tomorrow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2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Regression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Predict the taxi drive duration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Predict dollar exchange rate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Ranking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are top N hotels in </a:t>
            </a:r>
            <a:r>
              <a:rPr lang="en-US" dirty="0" smtClean="0">
                <a:solidFill>
                  <a:schemeClr val="bg1"/>
                </a:solidFill>
              </a:rPr>
              <a:t>Tel Aviv?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Input data: ratings</a:t>
            </a:r>
          </a:p>
          <a:p>
            <a:pPr marL="792000" lvl="2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Predicting rating is not necessary!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Ranking within a group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Ranking modes:</a:t>
            </a:r>
          </a:p>
          <a:p>
            <a:pPr lvl="5"/>
            <a:r>
              <a:rPr lang="en-US" dirty="0">
                <a:solidFill>
                  <a:schemeClr val="bg1"/>
                </a:solidFill>
              </a:rPr>
              <a:t>Ranking (</a:t>
            </a:r>
            <a:r>
              <a:rPr lang="en-US" dirty="0" err="1">
                <a:solidFill>
                  <a:schemeClr val="bg1"/>
                </a:solidFill>
              </a:rPr>
              <a:t>YetiRank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YetiRankPairwise</a:t>
            </a:r>
            <a:r>
              <a:rPr lang="en-US" dirty="0">
                <a:solidFill>
                  <a:schemeClr val="bg1"/>
                </a:solidFill>
              </a:rPr>
              <a:t>) </a:t>
            </a:r>
            <a:endParaRPr lang="en-US" dirty="0" smtClean="0">
              <a:solidFill>
                <a:schemeClr val="bg1"/>
              </a:solidFill>
            </a:endParaRP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Pairwise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PairLogit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PairLogitPairwise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Ranking + Classification (</a:t>
            </a:r>
            <a:r>
              <a:rPr lang="en-US" dirty="0" err="1" smtClean="0">
                <a:solidFill>
                  <a:schemeClr val="bg1"/>
                </a:solidFill>
              </a:rPr>
              <a:t>QueryCrossEntropy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Ranking </a:t>
            </a: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Regression (</a:t>
            </a:r>
            <a:r>
              <a:rPr lang="en-US" dirty="0" err="1" smtClean="0">
                <a:solidFill>
                  <a:schemeClr val="bg1"/>
                </a:solidFill>
              </a:rPr>
              <a:t>QueryRMSE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Select top 1 candidate (</a:t>
            </a:r>
            <a:r>
              <a:rPr lang="en-US" dirty="0" err="1" smtClean="0">
                <a:solidFill>
                  <a:schemeClr val="bg1"/>
                </a:solidFill>
              </a:rPr>
              <a:t>QuerySoftMax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7920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3426" y="9133158"/>
            <a:ext cx="11450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new generation of Gradient Boosting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665" y="4766823"/>
            <a:ext cx="9930426" cy="28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peed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CPU training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GPU training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Prediction speed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r>
              <a:rPr lang="ru-RU" dirty="0"/>
              <a:t>: </a:t>
            </a:r>
            <a:r>
              <a:rPr lang="en-US" dirty="0" smtClean="0"/>
              <a:t>Comparison with other libraries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3042000"/>
            <a:ext cx="10320956" cy="8782688"/>
          </a:xfrm>
        </p:spPr>
        <p:txBody>
          <a:bodyPr/>
          <a:lstStyle/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Parameters</a:t>
            </a:r>
            <a:r>
              <a:rPr lang="ru-RU" dirty="0"/>
              <a:t>:</a:t>
            </a:r>
          </a:p>
          <a:p>
            <a:pPr lvl="1" indent="0">
              <a:buNone/>
            </a:pPr>
            <a:r>
              <a:rPr lang="en-US" dirty="0"/>
              <a:t>128</a:t>
            </a:r>
            <a:r>
              <a:rPr lang="ru-RU" dirty="0"/>
              <a:t> </a:t>
            </a:r>
            <a:r>
              <a:rPr lang="en-US" dirty="0"/>
              <a:t>bins</a:t>
            </a:r>
            <a:r>
              <a:rPr lang="ru-RU" dirty="0"/>
              <a:t>, 64 </a:t>
            </a:r>
            <a:r>
              <a:rPr lang="en-US" dirty="0"/>
              <a:t>leafs</a:t>
            </a:r>
            <a:r>
              <a:rPr lang="ru-RU" dirty="0"/>
              <a:t>, </a:t>
            </a:r>
            <a:r>
              <a:rPr lang="en-US" dirty="0" smtClean="0"/>
              <a:t>10</a:t>
            </a:r>
            <a:r>
              <a:rPr lang="ru-RU" dirty="0" smtClean="0"/>
              <a:t>00 </a:t>
            </a:r>
            <a:r>
              <a:rPr lang="en-US" dirty="0" smtClean="0"/>
              <a:t>iterations</a:t>
            </a:r>
          </a:p>
          <a:p>
            <a:pPr lvl="1" indent="0">
              <a:buNone/>
            </a:pPr>
            <a:endParaRPr lang="ru-RU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Cover type:</a:t>
            </a:r>
          </a:p>
          <a:p>
            <a:pPr lvl="1" indent="0">
              <a:buNone/>
            </a:pPr>
            <a:r>
              <a:rPr lang="en-US" dirty="0"/>
              <a:t>54 features, 522910 </a:t>
            </a:r>
            <a:r>
              <a:rPr lang="en-US" dirty="0" smtClean="0"/>
              <a:t>samples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Epsilon:</a:t>
            </a:r>
          </a:p>
          <a:p>
            <a:pPr lvl="1" indent="0">
              <a:buNone/>
            </a:pPr>
            <a:r>
              <a:rPr lang="en-US" dirty="0"/>
              <a:t>2000 features, </a:t>
            </a:r>
            <a:r>
              <a:rPr lang="en-US" dirty="0" smtClean="0"/>
              <a:t>400k </a:t>
            </a:r>
            <a:r>
              <a:rPr lang="en-US" dirty="0" smtClean="0"/>
              <a:t>samples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Higgs</a:t>
            </a:r>
            <a:r>
              <a:rPr lang="ru-RU" dirty="0"/>
              <a:t>:</a:t>
            </a:r>
            <a:endParaRPr lang="en-US" dirty="0"/>
          </a:p>
          <a:p>
            <a:pPr lvl="1" indent="0">
              <a:buNone/>
            </a:pPr>
            <a:r>
              <a:rPr lang="en-US" dirty="0" smtClean="0"/>
              <a:t>2</a:t>
            </a:r>
            <a:r>
              <a:rPr lang="ru-RU" dirty="0" smtClean="0"/>
              <a:t>8 </a:t>
            </a:r>
            <a:r>
              <a:rPr lang="en-US" dirty="0"/>
              <a:t>features</a:t>
            </a:r>
            <a:r>
              <a:rPr lang="ru-RU" dirty="0"/>
              <a:t>, </a:t>
            </a:r>
            <a:r>
              <a:rPr lang="en-US" dirty="0" smtClean="0"/>
              <a:t>11</a:t>
            </a:r>
            <a:r>
              <a:rPr lang="ru-RU" dirty="0" smtClean="0"/>
              <a:t>M </a:t>
            </a:r>
            <a:r>
              <a:rPr lang="en-US" dirty="0"/>
              <a:t>samples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pt-BR" dirty="0"/>
              <a:t>Intel(R) Core(TM) i7-6800K CPU @ 3.40GHz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005" y="3101938"/>
            <a:ext cx="10749539" cy="83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ru-RU" dirty="0"/>
              <a:t>: </a:t>
            </a:r>
            <a:r>
              <a:rPr lang="en-US" dirty="0" smtClean="0"/>
              <a:t>Comparison with other libraries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723297"/>
            <a:ext cx="10320956" cy="9101391"/>
          </a:xfrm>
        </p:spPr>
        <p:txBody>
          <a:bodyPr/>
          <a:lstStyle/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Parameters</a:t>
            </a:r>
            <a:r>
              <a:rPr lang="ru-RU" dirty="0"/>
              <a:t>:</a:t>
            </a:r>
          </a:p>
          <a:p>
            <a:pPr lvl="1" indent="0">
              <a:buNone/>
            </a:pPr>
            <a:r>
              <a:rPr lang="en-US" dirty="0"/>
              <a:t>128</a:t>
            </a:r>
            <a:r>
              <a:rPr lang="ru-RU" dirty="0"/>
              <a:t> </a:t>
            </a:r>
            <a:r>
              <a:rPr lang="en-US" dirty="0"/>
              <a:t>bins</a:t>
            </a:r>
            <a:r>
              <a:rPr lang="ru-RU" dirty="0"/>
              <a:t>, 64 </a:t>
            </a:r>
            <a:r>
              <a:rPr lang="en-US" dirty="0"/>
              <a:t>leafs</a:t>
            </a:r>
            <a:r>
              <a:rPr lang="ru-RU" dirty="0"/>
              <a:t>, </a:t>
            </a:r>
            <a:r>
              <a:rPr lang="en-US" dirty="0"/>
              <a:t>10</a:t>
            </a:r>
            <a:r>
              <a:rPr lang="ru-RU" dirty="0"/>
              <a:t>00 </a:t>
            </a:r>
            <a:r>
              <a:rPr lang="en-US" dirty="0"/>
              <a:t>iterations</a:t>
            </a:r>
          </a:p>
          <a:p>
            <a:pPr lvl="1" indent="0">
              <a:buNone/>
            </a:pPr>
            <a:endParaRPr lang="ru-RU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Cover type:</a:t>
            </a:r>
          </a:p>
          <a:p>
            <a:pPr lvl="1" indent="0">
              <a:buNone/>
            </a:pPr>
            <a:r>
              <a:rPr lang="en-US" dirty="0"/>
              <a:t>54 features, 522910 samples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Epsilon:</a:t>
            </a:r>
          </a:p>
          <a:p>
            <a:pPr lvl="1" indent="0">
              <a:buNone/>
            </a:pPr>
            <a:r>
              <a:rPr lang="en-US" dirty="0"/>
              <a:t>2000 features, </a:t>
            </a:r>
            <a:r>
              <a:rPr lang="en-US" dirty="0" smtClean="0"/>
              <a:t>400k </a:t>
            </a:r>
            <a:r>
              <a:rPr lang="en-US" dirty="0"/>
              <a:t>samples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Higgs</a:t>
            </a:r>
            <a:r>
              <a:rPr lang="ru-RU" dirty="0"/>
              <a:t>:</a:t>
            </a:r>
            <a:endParaRPr lang="en-US" dirty="0"/>
          </a:p>
          <a:p>
            <a:pPr lvl="1" indent="0">
              <a:buNone/>
            </a:pPr>
            <a:r>
              <a:rPr lang="en-US" dirty="0"/>
              <a:t>2</a:t>
            </a:r>
            <a:r>
              <a:rPr lang="ru-RU" dirty="0"/>
              <a:t>8 </a:t>
            </a:r>
            <a:r>
              <a:rPr lang="en-US" dirty="0"/>
              <a:t>features</a:t>
            </a:r>
            <a:r>
              <a:rPr lang="ru-RU" dirty="0"/>
              <a:t>, </a:t>
            </a:r>
            <a:r>
              <a:rPr lang="en-US" dirty="0"/>
              <a:t>11</a:t>
            </a:r>
            <a:r>
              <a:rPr lang="ru-RU" dirty="0"/>
              <a:t>M </a:t>
            </a:r>
            <a:r>
              <a:rPr lang="en-US" dirty="0" smtClean="0"/>
              <a:t>samples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dirty="0" smtClean="0"/>
              <a:t>GTX1080Ti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13" y="3035867"/>
            <a:ext cx="10767293" cy="83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vs GPU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723297"/>
            <a:ext cx="10320956" cy="9101391"/>
          </a:xfrm>
        </p:spPr>
        <p:txBody>
          <a:bodyPr/>
          <a:lstStyle/>
          <a:p>
            <a:pPr marL="685800" lvl="1" indent="-685800">
              <a:buFont typeface="Arial" panose="020B0604020202020204" pitchFamily="34" charset="0"/>
              <a:buChar char="•"/>
            </a:pPr>
            <a:endParaRPr lang="ru-RU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ru-RU" dirty="0" err="1"/>
              <a:t>Dual-Socket</a:t>
            </a:r>
            <a:r>
              <a:rPr lang="ru-RU" dirty="0"/>
              <a:t>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err="1"/>
              <a:t>Xeon</a:t>
            </a:r>
            <a:r>
              <a:rPr lang="ru-RU" dirty="0"/>
              <a:t> E5-2660v4 </a:t>
            </a:r>
            <a:r>
              <a:rPr lang="en-US" dirty="0" smtClean="0"/>
              <a:t>as baseline</a:t>
            </a:r>
            <a:endParaRPr lang="ru-RU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Several modern GPU as competitors</a:t>
            </a:r>
            <a:endParaRPr lang="ru-RU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Dataset</a:t>
            </a:r>
            <a:r>
              <a:rPr lang="ru-RU" dirty="0" smtClean="0"/>
              <a:t>: 800 </a:t>
            </a:r>
            <a:r>
              <a:rPr lang="en-US" dirty="0" smtClean="0"/>
              <a:t>features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06" y="2723297"/>
            <a:ext cx="11464731" cy="91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time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14004" y="3031547"/>
            <a:ext cx="15609202" cy="9253527"/>
            <a:chOff x="4214004" y="3031547"/>
            <a:chExt cx="15609202" cy="925352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004" y="3031547"/>
              <a:ext cx="15609202" cy="925352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9138406" y="3423600"/>
              <a:ext cx="5724000" cy="38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9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Ways to explore your data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Feature importance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Feature interaction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Per object feature importance (SHAP)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SHAP values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6" y="3805200"/>
            <a:ext cx="21821623" cy="42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SHAP values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6" y="3852442"/>
            <a:ext cx="8776800" cy="7596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906" y="3878625"/>
            <a:ext cx="10935522" cy="75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Ways to explore your data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Feature importance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Feature interaction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Per object feature importance (SHAP)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Influential documents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New features evaluation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Useful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Overfitting detector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Metric evaluation during training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CatBoost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69356"/>
            <a:ext cx="21659960" cy="85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CatBoost</a:t>
            </a:r>
            <a:r>
              <a:rPr lang="en-US" dirty="0" smtClean="0">
                <a:solidFill>
                  <a:schemeClr val="bg1"/>
                </a:solidFill>
              </a:rPr>
              <a:t> Viewer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06" y="3047558"/>
            <a:ext cx="16424392" cy="93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CatBoost</a:t>
            </a:r>
            <a:r>
              <a:rPr lang="en-US" dirty="0" smtClean="0">
                <a:solidFill>
                  <a:schemeClr val="bg1"/>
                </a:solidFill>
              </a:rPr>
              <a:t> Viewer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70" y="3041650"/>
            <a:ext cx="13762780" cy="95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TensorBoard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5" y="3041651"/>
            <a:ext cx="16789881" cy="87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Useful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Overfitting detector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Metric evaluation during training</a:t>
            </a:r>
            <a:endParaRPr lang="ru-RU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Missing values support</a:t>
            </a:r>
            <a:endParaRPr lang="ru-RU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Cross-validation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Cross-validation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27" y="2658191"/>
            <a:ext cx="18021196" cy="90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Useful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Overfitting detector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Metric evaluation during training</a:t>
            </a:r>
            <a:endParaRPr lang="ru-RU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Missing values support</a:t>
            </a:r>
            <a:endParaRPr lang="ru-RU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Cross-validation</a:t>
            </a:r>
            <a:endParaRPr lang="ru-RU" dirty="0">
              <a:solidFill>
                <a:schemeClr val="bg1"/>
              </a:solidFill>
            </a:endParaRP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staged_predict</a:t>
            </a:r>
            <a:r>
              <a:rPr lang="ru-RU" dirty="0" smtClean="0">
                <a:solidFill>
                  <a:schemeClr val="bg1"/>
                </a:solidFill>
              </a:rPr>
              <a:t> +</a:t>
            </a:r>
            <a:r>
              <a:rPr lang="en-US" dirty="0" smtClean="0">
                <a:solidFill>
                  <a:schemeClr val="bg1"/>
                </a:solidFill>
              </a:rPr>
              <a:t> metric evaluation on dataset</a:t>
            </a:r>
          </a:p>
        </p:txBody>
      </p:sp>
    </p:spTree>
    <p:extLst>
      <p:ext uri="{BB962C8B-B14F-4D97-AF65-F5344CB8AC3E}">
        <p14:creationId xmlns:p14="http://schemas.microsoft.com/office/powerpoint/2010/main" val="5961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Algorithm parameters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err="1" smtClean="0">
                <a:solidFill>
                  <a:schemeClr val="bg1"/>
                </a:solidFill>
              </a:rPr>
              <a:t>learning_rate</a:t>
            </a:r>
            <a:r>
              <a:rPr lang="en-US" dirty="0" smtClean="0">
                <a:solidFill>
                  <a:schemeClr val="bg1"/>
                </a:solidFill>
              </a:rPr>
              <a:t> + iterations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depth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l2_regularization</a:t>
            </a:r>
          </a:p>
          <a:p>
            <a:pPr lvl="2"/>
            <a:r>
              <a:rPr lang="en-US" dirty="0" err="1">
                <a:solidFill>
                  <a:schemeClr val="bg1"/>
                </a:solidFill>
              </a:rPr>
              <a:t>b</a:t>
            </a:r>
            <a:r>
              <a:rPr lang="en-US" dirty="0" err="1" smtClean="0">
                <a:solidFill>
                  <a:schemeClr val="bg1"/>
                </a:solidFill>
              </a:rPr>
              <a:t>agging_temperature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random_strength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Reading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http</a:t>
            </a:r>
            <a:r>
              <a:rPr lang="en-US" dirty="0">
                <a:solidFill>
                  <a:schemeClr val="bg1"/>
                </a:solidFill>
              </a:rPr>
              <a:t>://</a:t>
            </a:r>
            <a:r>
              <a:rPr lang="en-US" dirty="0" smtClean="0">
                <a:solidFill>
                  <a:schemeClr val="bg1"/>
                </a:solidFill>
              </a:rPr>
              <a:t>learningsys.org/nips17/assets/papers/paper_11.pdf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smtClean="0">
                <a:solidFill>
                  <a:schemeClr val="bg1"/>
                </a:solidFill>
              </a:rPr>
              <a:t>arxiv.org/abs/1706.09516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https://github.com/catboost/tutorials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>
          <a:xfrm>
            <a:off x="13717606" y="4186800"/>
            <a:ext cx="8013775" cy="19074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4"/>
          </p:nvPr>
        </p:nvSpPr>
        <p:spPr>
          <a:xfrm>
            <a:off x="3047999" y="8384013"/>
            <a:ext cx="18683381" cy="1908387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Anna Veronika Dorogush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5"/>
          </p:nvPr>
        </p:nvSpPr>
        <p:spPr>
          <a:xfrm>
            <a:off x="3048000" y="9740297"/>
            <a:ext cx="18683380" cy="93370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Lead of CatBoost team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06" y="2780970"/>
            <a:ext cx="6476400" cy="6476400"/>
          </a:xfrm>
          <a:prstGeom prst="rect">
            <a:avLst/>
          </a:prstGeom>
        </p:spPr>
      </p:pic>
      <p:sp>
        <p:nvSpPr>
          <p:cNvPr id="8" name="Текст 5"/>
          <p:cNvSpPr>
            <a:spLocks noGrp="1"/>
          </p:cNvSpPr>
          <p:nvPr>
            <p:ph type="body" sz="quarter" idx="25"/>
          </p:nvPr>
        </p:nvSpPr>
        <p:spPr>
          <a:xfrm>
            <a:off x="1124806" y="9740297"/>
            <a:ext cx="6476400" cy="93370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http://catboost.yandex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Gradient Boosting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>
                <a:solidFill>
                  <a:schemeClr val="bg1"/>
                </a:solidFill>
              </a:rPr>
              <a:t>Best solution for heterogeneous data</a:t>
            </a:r>
            <a:endParaRPr lang="ru-RU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Easy to use</a:t>
            </a:r>
            <a:endParaRPr lang="ru-RU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Works well for small data</a:t>
            </a:r>
            <a:endParaRPr lang="ru-RU" dirty="0" smtClean="0">
              <a:solidFill>
                <a:schemeClr val="bg1"/>
              </a:solidFill>
            </a:endParaRPr>
          </a:p>
          <a:p>
            <a:pPr lvl="2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Applications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9577433" y="3552303"/>
            <a:ext cx="5359276" cy="3298464"/>
            <a:chOff x="9577433" y="3552303"/>
            <a:chExt cx="5359276" cy="3298464"/>
          </a:xfrm>
        </p:grpSpPr>
        <p:sp>
          <p:nvSpPr>
            <p:cNvPr id="11" name="TextBox 10"/>
            <p:cNvSpPr txBox="1"/>
            <p:nvPr/>
          </p:nvSpPr>
          <p:spPr>
            <a:xfrm>
              <a:off x="9577433" y="6019770"/>
              <a:ext cx="53592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4800" dirty="0" smtClean="0">
                  <a:solidFill>
                    <a:schemeClr val="bg1"/>
                  </a:solidFill>
                </a:rPr>
                <a:t>Industry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07320" y="3552303"/>
              <a:ext cx="3099502" cy="219879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229873" y="8275317"/>
            <a:ext cx="6096393" cy="3880021"/>
            <a:chOff x="5229873" y="8275317"/>
            <a:chExt cx="6096393" cy="3880021"/>
          </a:xfrm>
        </p:grpSpPr>
        <p:sp>
          <p:nvSpPr>
            <p:cNvPr id="12" name="TextBox 11"/>
            <p:cNvSpPr txBox="1"/>
            <p:nvPr/>
          </p:nvSpPr>
          <p:spPr>
            <a:xfrm>
              <a:off x="5229873" y="10585678"/>
              <a:ext cx="609639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4800" dirty="0" smtClean="0">
                  <a:solidFill>
                    <a:schemeClr val="bg1"/>
                  </a:solidFill>
                </a:rPr>
                <a:t>Music and video recommendations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6572" y="8275317"/>
              <a:ext cx="3302994" cy="2144802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16480521" y="3489481"/>
            <a:ext cx="3515356" cy="4099949"/>
            <a:chOff x="16480521" y="3489481"/>
            <a:chExt cx="3515356" cy="4099949"/>
          </a:xfrm>
        </p:grpSpPr>
        <p:sp>
          <p:nvSpPr>
            <p:cNvPr id="14" name="TextBox 13"/>
            <p:cNvSpPr txBox="1"/>
            <p:nvPr/>
          </p:nvSpPr>
          <p:spPr>
            <a:xfrm>
              <a:off x="16480521" y="6019770"/>
              <a:ext cx="35153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4800" dirty="0" smtClean="0">
                  <a:solidFill>
                    <a:schemeClr val="bg1"/>
                  </a:solidFill>
                </a:rPr>
                <a:t>Finance</a:t>
              </a:r>
              <a:endParaRPr lang="ru-RU" sz="4800" dirty="0">
                <a:solidFill>
                  <a:schemeClr val="bg1"/>
                </a:solidFill>
              </a:endParaRPr>
            </a:p>
            <a:p>
              <a:pPr lvl="0" algn="ctr" defTabSz="914400">
                <a:defRPr/>
              </a:pPr>
              <a:endParaRPr lang="ru-RU" sz="4800" dirty="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88065" y="3489481"/>
              <a:ext cx="2723409" cy="226161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936288" y="3467476"/>
            <a:ext cx="3515356" cy="3383291"/>
            <a:chOff x="3936288" y="3467476"/>
            <a:chExt cx="3515356" cy="3383291"/>
          </a:xfrm>
        </p:grpSpPr>
        <p:sp>
          <p:nvSpPr>
            <p:cNvPr id="10" name="TextBox 9"/>
            <p:cNvSpPr txBox="1"/>
            <p:nvPr/>
          </p:nvSpPr>
          <p:spPr>
            <a:xfrm>
              <a:off x="3936288" y="6019770"/>
              <a:ext cx="3515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en-US" sz="4800" dirty="0" smtClean="0">
                  <a:solidFill>
                    <a:schemeClr val="bg1"/>
                  </a:solidFill>
                </a:rPr>
                <a:t>Medicine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4909" y="3467476"/>
              <a:ext cx="2858115" cy="228361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2659048" y="8002800"/>
            <a:ext cx="5637758" cy="3413875"/>
            <a:chOff x="12659048" y="8002800"/>
            <a:chExt cx="5637758" cy="3413875"/>
          </a:xfrm>
        </p:grpSpPr>
        <p:sp>
          <p:nvSpPr>
            <p:cNvPr id="13" name="TextBox 12"/>
            <p:cNvSpPr txBox="1"/>
            <p:nvPr/>
          </p:nvSpPr>
          <p:spPr>
            <a:xfrm>
              <a:off x="12659048" y="10585678"/>
              <a:ext cx="5637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4800" dirty="0" smtClean="0">
                  <a:solidFill>
                    <a:schemeClr val="bg1"/>
                  </a:solidFill>
                </a:rPr>
                <a:t>Sales prediction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93016" y="8002800"/>
              <a:ext cx="2769822" cy="2122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7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Neural networks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10" y="5148782"/>
            <a:ext cx="3206404" cy="3286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210" y="4774105"/>
            <a:ext cx="3662396" cy="37262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04810" y="9412026"/>
            <a:ext cx="2212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Images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46406" y="9412026"/>
            <a:ext cx="1983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Sound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34805" y="9412026"/>
            <a:ext cx="1382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Text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4" name="Изображение 7"/>
          <p:cNvPicPr>
            <a:picLocks noChangeAspect="1"/>
          </p:cNvPicPr>
          <p:nvPr/>
        </p:nvPicPr>
        <p:blipFill rotWithShape="1">
          <a:blip r:embed="rId5">
            <a:lum bright="100000" contrast="-40000"/>
          </a:blip>
          <a:srcRect r="71017"/>
          <a:stretch/>
        </p:blipFill>
        <p:spPr>
          <a:xfrm>
            <a:off x="9401617" y="3903730"/>
            <a:ext cx="4953451" cy="54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36" y="-12258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NN + GB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606" y="3048000"/>
            <a:ext cx="19461162" cy="9158288"/>
          </a:xfrm>
        </p:spPr>
        <p:txBody>
          <a:bodyPr/>
          <a:lstStyle/>
          <a:p>
            <a:pPr marL="792000" lvl="2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80607" y="5298236"/>
            <a:ext cx="7161891" cy="3873901"/>
            <a:chOff x="1454001" y="2976866"/>
            <a:chExt cx="7161891" cy="3873901"/>
          </a:xfrm>
        </p:grpSpPr>
        <p:sp>
          <p:nvSpPr>
            <p:cNvPr id="8" name="TextBox 7"/>
            <p:cNvSpPr txBox="1"/>
            <p:nvPr/>
          </p:nvSpPr>
          <p:spPr>
            <a:xfrm>
              <a:off x="1454001" y="6019770"/>
              <a:ext cx="7161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en-US" sz="4800" dirty="0" smtClean="0">
                  <a:solidFill>
                    <a:schemeClr val="bg1"/>
                  </a:solidFill>
                </a:rPr>
                <a:t>Neural networks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8394" y="2976866"/>
              <a:ext cx="2973083" cy="2973083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4445736" y="5328400"/>
            <a:ext cx="5359276" cy="3843737"/>
            <a:chOff x="9234533" y="3007030"/>
            <a:chExt cx="5359276" cy="3843737"/>
          </a:xfrm>
        </p:grpSpPr>
        <p:sp>
          <p:nvSpPr>
            <p:cNvPr id="11" name="TextBox 10"/>
            <p:cNvSpPr txBox="1"/>
            <p:nvPr/>
          </p:nvSpPr>
          <p:spPr>
            <a:xfrm>
              <a:off x="9234533" y="6019770"/>
              <a:ext cx="53592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4800" dirty="0" smtClean="0">
                  <a:solidFill>
                    <a:schemeClr val="bg1"/>
                  </a:solidFill>
                </a:rPr>
                <a:t>Gradient boosting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0797822" y="3007030"/>
              <a:ext cx="2363006" cy="2860511"/>
              <a:chOff x="9788421" y="1646395"/>
              <a:chExt cx="7293610" cy="8829199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10539746" y="2908681"/>
                <a:ext cx="1796373" cy="236901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 flipV="1">
                <a:off x="12922727" y="2927945"/>
                <a:ext cx="1810223" cy="23680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15236145" y="5974201"/>
                <a:ext cx="1044925" cy="1378022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3787302" y="6000935"/>
                <a:ext cx="899620" cy="135139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13787302" y="8114085"/>
                <a:ext cx="1056854" cy="1373349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2375318" y="8111923"/>
                <a:ext cx="899620" cy="135139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Овал 18"/>
              <p:cNvSpPr/>
              <p:nvPr/>
            </p:nvSpPr>
            <p:spPr>
              <a:xfrm rot="16200000" flipH="1">
                <a:off x="13056022" y="7284377"/>
                <a:ext cx="1080000" cy="1080001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 rot="16200000" flipH="1">
                <a:off x="16002031" y="7284377"/>
                <a:ext cx="1080000" cy="1080001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 rot="16200000" flipH="1">
                <a:off x="14458561" y="5177481"/>
                <a:ext cx="1080000" cy="1080001"/>
              </a:xfrm>
              <a:prstGeom prst="ellipse">
                <a:avLst/>
              </a:prstGeom>
              <a:solidFill>
                <a:schemeClr val="tx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 rot="16200000" flipH="1">
                <a:off x="9788422" y="5177481"/>
                <a:ext cx="1080000" cy="1080001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 rot="16200000" flipH="1">
                <a:off x="11639625" y="9395593"/>
                <a:ext cx="1080000" cy="1080001"/>
              </a:xfrm>
              <a:prstGeom prst="ellipse">
                <a:avLst/>
              </a:prstGeom>
              <a:solidFill>
                <a:schemeClr val="bg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 rot="16200000" flipH="1">
                <a:off x="14585607" y="9395593"/>
                <a:ext cx="1080000" cy="1080001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 rot="16200000" flipH="1">
                <a:off x="11714488" y="1646394"/>
                <a:ext cx="1908174" cy="1908175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9" name="Прямая со стрелкой 28"/>
          <p:cNvCxnSpPr/>
          <p:nvPr/>
        </p:nvCxnSpPr>
        <p:spPr>
          <a:xfrm>
            <a:off x="11428006" y="8002412"/>
            <a:ext cx="1792926" cy="388"/>
          </a:xfrm>
          <a:prstGeom prst="straightConnector1">
            <a:avLst/>
          </a:prstGeom>
          <a:ln w="38100">
            <a:solidFill>
              <a:schemeClr val="bg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1428006" y="8384012"/>
            <a:ext cx="1792926" cy="388"/>
          </a:xfrm>
          <a:prstGeom prst="straightConnector1">
            <a:avLst/>
          </a:prstGeom>
          <a:ln w="38100">
            <a:solidFill>
              <a:schemeClr val="bg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1428006" y="7620812"/>
            <a:ext cx="1792926" cy="388"/>
          </a:xfrm>
          <a:prstGeom prst="straightConnector1">
            <a:avLst/>
          </a:prstGeom>
          <a:ln w="38100">
            <a:solidFill>
              <a:schemeClr val="bg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20941" y="-206477"/>
            <a:ext cx="24659303" cy="13922477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11429805" cy="15113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Gradient boosting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147454" y="8992329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Loss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771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9425415" y="6291241"/>
            <a:ext cx="1093836" cy="121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0" dirty="0" smtClean="0">
                <a:solidFill>
                  <a:schemeClr val="bg1"/>
                </a:solidFill>
                <a:latin typeface="+mj-lt"/>
              </a:rPr>
              <a:t>…</a:t>
            </a:r>
            <a:endParaRPr lang="ru-RU" sz="80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8" name="Группа 187"/>
          <p:cNvGrpSpPr/>
          <p:nvPr/>
        </p:nvGrpSpPr>
        <p:grpSpPr>
          <a:xfrm>
            <a:off x="1300659" y="5068893"/>
            <a:ext cx="2194299" cy="2293858"/>
            <a:chOff x="1439807" y="5068893"/>
            <a:chExt cx="2194299" cy="2293858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flipV="1">
              <a:off x="2119646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H="1" flipV="1">
              <a:off x="2814795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V="1">
              <a:off x="1660428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flipH="1" flipV="1">
              <a:off x="2111957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Овал 123"/>
            <p:cNvSpPr/>
            <p:nvPr/>
          </p:nvSpPr>
          <p:spPr>
            <a:xfrm rot="16200000" flipH="1">
              <a:off x="1439807" y="6957696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 rot="16200000" flipH="1">
              <a:off x="2258303" y="6966751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 rot="16200000" flipH="1">
              <a:off x="2524300" y="5068893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 rot="16200000" flipH="1">
              <a:off x="3238106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 rot="16200000" flipH="1">
              <a:off x="1875763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8967641" y="5068893"/>
            <a:ext cx="2644550" cy="2293858"/>
            <a:chOff x="8967641" y="5068893"/>
            <a:chExt cx="2644550" cy="2293858"/>
          </a:xfrm>
        </p:grpSpPr>
        <p:cxnSp>
          <p:nvCxnSpPr>
            <p:cNvPr id="166" name="Прямая соединительная линия 165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Овал 171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4" name="Овал 173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6" name="Овал 175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7" name="Овал 176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8" name="Овал 177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243355" y="5068893"/>
            <a:ext cx="2194299" cy="2293858"/>
            <a:chOff x="6243355" y="5068893"/>
            <a:chExt cx="2194299" cy="2293858"/>
          </a:xfrm>
        </p:grpSpPr>
        <p:cxnSp>
          <p:nvCxnSpPr>
            <p:cNvPr id="179" name="Прямая соединительная линия 178"/>
            <p:cNvCxnSpPr/>
            <p:nvPr/>
          </p:nvCxnSpPr>
          <p:spPr>
            <a:xfrm flipV="1">
              <a:off x="6923194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flipH="1" flipV="1">
              <a:off x="7618343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flipV="1">
              <a:off x="6463976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 flipH="1" flipV="1">
              <a:off x="6915505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Овал 182"/>
            <p:cNvSpPr/>
            <p:nvPr/>
          </p:nvSpPr>
          <p:spPr>
            <a:xfrm rot="16200000" flipH="1">
              <a:off x="6243355" y="6957696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4" name="Овал 183"/>
            <p:cNvSpPr/>
            <p:nvPr/>
          </p:nvSpPr>
          <p:spPr>
            <a:xfrm rot="16200000" flipH="1">
              <a:off x="7061851" y="6966751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5" name="Овал 184"/>
            <p:cNvSpPr/>
            <p:nvPr/>
          </p:nvSpPr>
          <p:spPr>
            <a:xfrm rot="16200000" flipH="1">
              <a:off x="7327848" y="5068893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6" name="Овал 185"/>
            <p:cNvSpPr/>
            <p:nvPr/>
          </p:nvSpPr>
          <p:spPr>
            <a:xfrm rot="16200000" flipH="1">
              <a:off x="8041654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7" name="Овал 186"/>
            <p:cNvSpPr/>
            <p:nvPr/>
          </p:nvSpPr>
          <p:spPr>
            <a:xfrm rot="16200000" flipH="1">
              <a:off x="6679311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5721653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93" name="Группа 192"/>
          <p:cNvGrpSpPr/>
          <p:nvPr/>
        </p:nvGrpSpPr>
        <p:grpSpPr>
          <a:xfrm>
            <a:off x="16158523" y="5068893"/>
            <a:ext cx="2644550" cy="2293858"/>
            <a:chOff x="8967641" y="5068893"/>
            <a:chExt cx="2644550" cy="2293858"/>
          </a:xfrm>
        </p:grpSpPr>
        <p:cxnSp>
          <p:nvCxnSpPr>
            <p:cNvPr id="194" name="Прямая соединительная линия 193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Овал 199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1" name="Овал 200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2" name="Овал 201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3" name="Овал 202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4" name="Овал 203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5" name="Овал 204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6" name="Овал 205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13434237" y="5068893"/>
            <a:ext cx="2194299" cy="2293858"/>
            <a:chOff x="6243355" y="5068893"/>
            <a:chExt cx="2194299" cy="2293858"/>
          </a:xfrm>
        </p:grpSpPr>
        <p:cxnSp>
          <p:nvCxnSpPr>
            <p:cNvPr id="208" name="Прямая соединительная линия 207"/>
            <p:cNvCxnSpPr/>
            <p:nvPr/>
          </p:nvCxnSpPr>
          <p:spPr>
            <a:xfrm flipV="1">
              <a:off x="6923194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/>
            <p:cNvCxnSpPr/>
            <p:nvPr/>
          </p:nvCxnSpPr>
          <p:spPr>
            <a:xfrm flipH="1" flipV="1">
              <a:off x="7618343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/>
            <p:cNvCxnSpPr/>
            <p:nvPr/>
          </p:nvCxnSpPr>
          <p:spPr>
            <a:xfrm flipV="1">
              <a:off x="6463976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 flipH="1" flipV="1">
              <a:off x="6915505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Овал 211"/>
            <p:cNvSpPr/>
            <p:nvPr/>
          </p:nvSpPr>
          <p:spPr>
            <a:xfrm rot="16200000" flipH="1">
              <a:off x="6243355" y="6957696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3" name="Овал 212"/>
            <p:cNvSpPr/>
            <p:nvPr/>
          </p:nvSpPr>
          <p:spPr>
            <a:xfrm rot="16200000" flipH="1">
              <a:off x="7061851" y="6966751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4" name="Овал 213"/>
            <p:cNvSpPr/>
            <p:nvPr/>
          </p:nvSpPr>
          <p:spPr>
            <a:xfrm rot="16200000" flipH="1">
              <a:off x="7327848" y="5068893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5" name="Овал 214"/>
            <p:cNvSpPr/>
            <p:nvPr/>
          </p:nvSpPr>
          <p:spPr>
            <a:xfrm rot="16200000" flipH="1">
              <a:off x="8041654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6" name="Овал 215"/>
            <p:cNvSpPr/>
            <p:nvPr/>
          </p:nvSpPr>
          <p:spPr>
            <a:xfrm rot="16200000" flipH="1">
              <a:off x="6679311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20396293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218" name="Группа 217"/>
          <p:cNvGrpSpPr/>
          <p:nvPr/>
        </p:nvGrpSpPr>
        <p:grpSpPr>
          <a:xfrm>
            <a:off x="20833163" y="5068893"/>
            <a:ext cx="2644550" cy="2293858"/>
            <a:chOff x="8967641" y="5068893"/>
            <a:chExt cx="2644550" cy="2293858"/>
          </a:xfrm>
        </p:grpSpPr>
        <p:cxnSp>
          <p:nvCxnSpPr>
            <p:cNvPr id="219" name="Прямая соединительная линия 218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Овал 224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6" name="Овал 225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7" name="Овал 226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9" name="Овал 228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1" name="Овал 230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32" name="TextBox 231"/>
          <p:cNvSpPr txBox="1"/>
          <p:nvPr/>
        </p:nvSpPr>
        <p:spPr>
          <a:xfrm>
            <a:off x="18550159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39" name="Прямоугольник 238"/>
          <p:cNvSpPr/>
          <p:nvPr/>
        </p:nvSpPr>
        <p:spPr>
          <a:xfrm flipV="1">
            <a:off x="1213573" y="8555005"/>
            <a:ext cx="2965320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41" name="Прямоугольник 240"/>
          <p:cNvSpPr/>
          <p:nvPr/>
        </p:nvSpPr>
        <p:spPr>
          <a:xfrm flipV="1">
            <a:off x="6404417" y="8555006"/>
            <a:ext cx="2352389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42" name="Прямоугольник 241"/>
          <p:cNvSpPr/>
          <p:nvPr/>
        </p:nvSpPr>
        <p:spPr>
          <a:xfrm flipV="1">
            <a:off x="13607064" y="8555006"/>
            <a:ext cx="2352389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 flipV="1">
            <a:off x="13607064" y="8555005"/>
            <a:ext cx="148693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8" name="Прямоугольник 237"/>
          <p:cNvSpPr/>
          <p:nvPr/>
        </p:nvSpPr>
        <p:spPr>
          <a:xfrm flipV="1">
            <a:off x="13598296" y="8555006"/>
            <a:ext cx="3081818" cy="41369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 flipV="1">
            <a:off x="6404417" y="8555006"/>
            <a:ext cx="3081818" cy="41369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 flipV="1">
            <a:off x="1211887" y="8555006"/>
            <a:ext cx="3081818" cy="41369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327704" y="8992329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Loss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13518348" y="8992329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Loss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" grpId="0"/>
      <p:bldP spid="133" grpId="0"/>
      <p:bldP spid="192" grpId="0"/>
      <p:bldP spid="217" grpId="0"/>
      <p:bldP spid="232" grpId="0"/>
      <p:bldP spid="239" grpId="0" animBg="1"/>
      <p:bldP spid="241" grpId="0" animBg="1"/>
      <p:bldP spid="242" grpId="0" animBg="1"/>
      <p:bldP spid="242" grpId="1" animBg="1"/>
      <p:bldP spid="243" grpId="0" animBg="1"/>
      <p:bldP spid="238" grpId="0" animBg="1"/>
      <p:bldP spid="237" grpId="0" animBg="1"/>
      <p:bldP spid="142" grpId="0" animBg="1"/>
      <p:bldP spid="244" grpId="0"/>
      <p:bldP spid="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comparison</a:t>
            </a:r>
            <a:endParaRPr lang="ru-RU" dirty="0"/>
          </a:p>
        </p:txBody>
      </p:sp>
      <p:graphicFrame>
        <p:nvGraphicFramePr>
          <p:cNvPr id="5" name="Диаграмма 14"/>
          <p:cNvGraphicFramePr>
            <a:graphicFrameLocks/>
          </p:cNvGraphicFramePr>
          <p:nvPr>
            <p:extLst/>
          </p:nvPr>
        </p:nvGraphicFramePr>
        <p:xfrm>
          <a:off x="1125535" y="3051710"/>
          <a:ext cx="22072155" cy="9148689"/>
        </p:xfrm>
        <a:graphic>
          <a:graphicData uri="http://schemas.openxmlformats.org/drawingml/2006/table">
            <a:tbl>
              <a:tblPr firstRow="1" lastRow="1"/>
              <a:tblGrid>
                <a:gridCol w="2669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5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872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20553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</a:pP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CatBoost</a:t>
                      </a:r>
                      <a:endParaRPr lang="de-DE" sz="3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Yandex Sans Text Light" charset="0"/>
                          <a:cs typeface="Yandex Sans Text Light" charset="0"/>
                        </a:rPr>
                        <a:t>             </a:t>
                      </a:r>
                      <a:r>
                        <a:rPr lang="en-US" sz="3200" b="0" i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Yandex Sans Text Light" charset="0"/>
                          <a:cs typeface="Yandex Sans Text Light" charset="0"/>
                        </a:rPr>
                        <a:t>LightGBM</a:t>
                      </a:r>
                      <a:endParaRPr lang="en-US" sz="3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Yandex Sans Text Light" charset="0"/>
                          <a:cs typeface="Yandex Sans Text Light" charset="0"/>
                        </a:rPr>
                        <a:t>             </a:t>
                      </a:r>
                      <a:r>
                        <a:rPr lang="en-US" sz="3200" b="0" i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Yandex Sans Text Light" charset="0"/>
                          <a:cs typeface="Yandex Sans Text Light" charset="0"/>
                        </a:rPr>
                        <a:t>XGBoost</a:t>
                      </a:r>
                      <a:endParaRPr lang="en-US" sz="3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Yandex Sans Text Light" charset="0"/>
                          <a:cs typeface="Yandex Sans Text Light" charset="0"/>
                        </a:rPr>
                        <a:t>H2O</a:t>
                      </a:r>
                      <a:endParaRPr lang="en-US" sz="3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Adult</a:t>
                      </a:r>
                      <a:endParaRPr lang="en-US" sz="32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0.269741</a:t>
                      </a:r>
                      <a:endParaRPr lang="nb-NO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0.276018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2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33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0.275423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ru-RU" sz="3200" b="0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2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11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0.275104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99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Amazon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5941" marB="3594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0.137720</a:t>
                      </a:r>
                      <a:endParaRPr lang="is-IS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0.163600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8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79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0.163271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18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55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0.162641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18.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09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Appet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5941" marB="3594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0.071511</a:t>
                      </a:r>
                      <a:endParaRPr lang="is-IS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0.071795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40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0.071760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35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0.072457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32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Click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5941" marB="3594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0.390902</a:t>
                      </a:r>
                      <a:endParaRPr lang="uk-UA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0.396328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39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0.396242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37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0.397595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1.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71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Internet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5941" marB="3594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0.208748</a:t>
                      </a:r>
                      <a:endParaRPr lang="is-IS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0.223154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6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90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0.225323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7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94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0.222091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6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39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Kdd98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5941" marB="3594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0.194668</a:t>
                      </a:r>
                      <a:endParaRPr lang="it-IT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0.195759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56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0.195677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52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0.195395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37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Kddchurn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0.231289</a:t>
                      </a:r>
                      <a:endParaRPr lang="is-IS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0.232049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33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0.233123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79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0.232752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0.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63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66017">
                <a:tc>
                  <a:txBody>
                    <a:bodyPr/>
                    <a:lstStyle/>
                    <a:p>
                      <a:pPr marL="0" indent="0" algn="l" defTabSz="1300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Yandex Sans Text Light" charset="0"/>
                          <a:ea typeface="Yandex Sans Text Light" charset="0"/>
                          <a:cs typeface="Yandex Sans Text Light" charset="0"/>
                        </a:rPr>
                        <a:t>Kick</a:t>
                      </a:r>
                      <a:endParaRPr lang="en-US" sz="3200" b="0" i="0" u="none" strike="noStrike" kern="1200" dirty="0">
                        <a:solidFill>
                          <a:schemeClr val="tx1"/>
                        </a:solidFill>
                        <a:effectLst/>
                        <a:latin typeface="Yandex Sans Text Light" charset="0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200" b="0" i="0" dirty="0" smtClean="0">
                          <a:solidFill>
                            <a:schemeClr val="tx1"/>
                          </a:solidFill>
                          <a:effectLst/>
                          <a:latin typeface="Yandex Sans Text" charset="0"/>
                          <a:ea typeface="Yandex Sans Text" charset="0"/>
                          <a:cs typeface="Yandex Sans Text" charset="0"/>
                        </a:rPr>
                        <a:t>0.284793</a:t>
                      </a:r>
                      <a:endParaRPr lang="nb-NO" sz="3200" b="0" i="0" dirty="0">
                        <a:solidFill>
                          <a:schemeClr val="tx1"/>
                        </a:solidFill>
                        <a:effectLst/>
                        <a:latin typeface="Yandex Sans Text" charset="0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0.295660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" charset="0"/>
                        <a:cs typeface="Yandex Sans Tex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82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0.294647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46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Yandex Sans Text Light" charset="0"/>
                          <a:cs typeface="Yandex Sans Text Light" charset="0"/>
                        </a:rPr>
                        <a:t>0.294814</a:t>
                      </a:r>
                      <a:endParaRPr lang="mr-IN" sz="3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Yandex Sans Text Light" charset="0"/>
                        <a:cs typeface="Yandex Sans Text Light" charset="0"/>
                      </a:endParaRPr>
                    </a:p>
                  </a:txBody>
                  <a:tcPr marL="38160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+</a:t>
                      </a:r>
                      <a:r>
                        <a:rPr lang="en-US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 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3.</a:t>
                      </a:r>
                      <a:r>
                        <a:rPr lang="ru-RU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52</a:t>
                      </a:r>
                      <a:r>
                        <a:rPr lang="mr-IN" sz="3200" b="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Yandex Sans Text" charset="0"/>
                          <a:cs typeface="Yandex Sans Text" charset="0"/>
                        </a:rPr>
                        <a:t>%</a:t>
                      </a:r>
                      <a:endParaRPr lang="mr-IN" sz="3200" b="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Yandex Sans Text" charset="0"/>
                        <a:cs typeface="Yandex Sans Text" charset="0"/>
                      </a:endParaRPr>
                    </a:p>
                  </a:txBody>
                  <a:tcPr marL="0" marR="381600" marT="38100" marB="381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3000" y="12687300"/>
            <a:ext cx="19461162" cy="381602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Logloss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4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ndex_show_2016">
  <a:themeElements>
    <a:clrScheme name="Гиперссылка 2">
      <a:dk1>
        <a:srgbClr val="000000"/>
      </a:dk1>
      <a:lt1>
        <a:srgbClr val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000000"/>
      </a:hlink>
      <a:folHlink>
        <a:srgbClr val="000000"/>
      </a:folHlink>
    </a:clrScheme>
    <a:fontScheme name="Custom 1">
      <a:majorFont>
        <a:latin typeface="Yandex Sans Text Regular"/>
        <a:ea typeface=""/>
        <a:cs typeface=""/>
      </a:majorFont>
      <a:minorFont>
        <a:latin typeface="Yandex Sans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90742</TotalTime>
  <Words>640</Words>
  <Application>Microsoft Office PowerPoint</Application>
  <PresentationFormat>Произвольный</PresentationFormat>
  <Paragraphs>253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Impact</vt:lpstr>
      <vt:lpstr>Yandex Sans Text</vt:lpstr>
      <vt:lpstr>Yandex Sans Text Light</vt:lpstr>
      <vt:lpstr>Yandex Sans Text Regular</vt:lpstr>
      <vt:lpstr>Yandex Sans Text Thin</vt:lpstr>
      <vt:lpstr>Yandex_show_2016</vt:lpstr>
      <vt:lpstr>Презентация PowerPoint</vt:lpstr>
      <vt:lpstr>Презентация PowerPoint</vt:lpstr>
      <vt:lpstr>CatBoost  </vt:lpstr>
      <vt:lpstr>Gradient Boosting</vt:lpstr>
      <vt:lpstr>Applications</vt:lpstr>
      <vt:lpstr>Neural networks</vt:lpstr>
      <vt:lpstr>NN + GB</vt:lpstr>
      <vt:lpstr>Gradient boosting</vt:lpstr>
      <vt:lpstr>Algorithm comparison</vt:lpstr>
      <vt:lpstr>Symmetric trees</vt:lpstr>
      <vt:lpstr>Numerical features</vt:lpstr>
      <vt:lpstr>Categorical features</vt:lpstr>
      <vt:lpstr>Categorical features support</vt:lpstr>
      <vt:lpstr>Classical boosting</vt:lpstr>
      <vt:lpstr>Ordered boosting</vt:lpstr>
      <vt:lpstr>Modes</vt:lpstr>
      <vt:lpstr>Classification</vt:lpstr>
      <vt:lpstr>Regression</vt:lpstr>
      <vt:lpstr>Ranking</vt:lpstr>
      <vt:lpstr>Speed</vt:lpstr>
      <vt:lpstr>CPU: Comparison with other libraries</vt:lpstr>
      <vt:lpstr>GPU: Comparison with other libraries</vt:lpstr>
      <vt:lpstr>CPU vs GPU</vt:lpstr>
      <vt:lpstr>Prediction time</vt:lpstr>
      <vt:lpstr>Ways to explore your data</vt:lpstr>
      <vt:lpstr>SHAP values</vt:lpstr>
      <vt:lpstr>SHAP values</vt:lpstr>
      <vt:lpstr>Ways to explore your data</vt:lpstr>
      <vt:lpstr>Useful features</vt:lpstr>
      <vt:lpstr>CatBoost Viewer</vt:lpstr>
      <vt:lpstr>CatBoost Viewer</vt:lpstr>
      <vt:lpstr>TensorBoard</vt:lpstr>
      <vt:lpstr>Useful features</vt:lpstr>
      <vt:lpstr>Cross-validation</vt:lpstr>
      <vt:lpstr>Useful features</vt:lpstr>
      <vt:lpstr>Algorithm parameters</vt:lpstr>
      <vt:lpstr>Reading</vt:lpstr>
      <vt:lpstr>Презентация PowerPoint</vt:lpstr>
    </vt:vector>
  </TitlesOfParts>
  <Manager>Maria Kutuzova</Manager>
  <Company>Yandex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Anna Veronika Dorogush</cp:lastModifiedBy>
  <cp:revision>1537</cp:revision>
  <dcterms:created xsi:type="dcterms:W3CDTF">2014-09-09T08:22:07Z</dcterms:created>
  <dcterms:modified xsi:type="dcterms:W3CDTF">2018-09-06T09:36:35Z</dcterms:modified>
  <cp:category>presentation technology</cp:category>
</cp:coreProperties>
</file>