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tif" ContentType="image/t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sldIdLst>
    <p:sldId id="572" r:id="rId2"/>
    <p:sldId id="573" r:id="rId3"/>
    <p:sldId id="530" r:id="rId4"/>
    <p:sldId id="384" r:id="rId5"/>
    <p:sldId id="497" r:id="rId6"/>
    <p:sldId id="574" r:id="rId7"/>
    <p:sldId id="543" r:id="rId8"/>
    <p:sldId id="571" r:id="rId9"/>
    <p:sldId id="561" r:id="rId10"/>
    <p:sldId id="562" r:id="rId11"/>
    <p:sldId id="563" r:id="rId12"/>
    <p:sldId id="454" r:id="rId13"/>
    <p:sldId id="552" r:id="rId14"/>
    <p:sldId id="564" r:id="rId15"/>
    <p:sldId id="565" r:id="rId16"/>
    <p:sldId id="566" r:id="rId17"/>
    <p:sldId id="559" r:id="rId18"/>
    <p:sldId id="568" r:id="rId19"/>
    <p:sldId id="569" r:id="rId20"/>
    <p:sldId id="570" r:id="rId21"/>
  </p:sldIdLst>
  <p:sldSz cx="24382413" cy="13716000"/>
  <p:notesSz cx="6858000" cy="9144000"/>
  <p:defaultTextStyle>
    <a:defPPr>
      <a:defRPr lang="ru-RU"/>
    </a:defPPr>
    <a:lvl1pPr marL="0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резентация" id="{97071F00-80CE-4426-806C-9E03D65E08BC}">
          <p14:sldIdLst>
            <p14:sldId id="572"/>
            <p14:sldId id="573"/>
            <p14:sldId id="530"/>
            <p14:sldId id="384"/>
            <p14:sldId id="497"/>
            <p14:sldId id="574"/>
            <p14:sldId id="543"/>
            <p14:sldId id="571"/>
            <p14:sldId id="561"/>
            <p14:sldId id="562"/>
            <p14:sldId id="563"/>
            <p14:sldId id="454"/>
            <p14:sldId id="552"/>
            <p14:sldId id="564"/>
            <p14:sldId id="565"/>
            <p14:sldId id="566"/>
            <p14:sldId id="559"/>
            <p14:sldId id="568"/>
            <p14:sldId id="569"/>
            <p14:sldId id="5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Zhuravlova" initials="" lastIdx="10" clrIdx="0"/>
  <p:cmAuthor id="1" name="tat.gratcheva@live.com" initials="t" lastIdx="8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D8114"/>
    <a:srgbClr val="BFBFBF"/>
    <a:srgbClr val="FF8C00"/>
    <a:srgbClr val="6D64A9"/>
    <a:srgbClr val="FF6767"/>
    <a:srgbClr val="7F7F7F"/>
    <a:srgbClr val="5BCD9D"/>
    <a:srgbClr val="72C3E0"/>
    <a:srgbClr val="9E6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2815" autoAdjust="0"/>
  </p:normalViewPr>
  <p:slideViewPr>
    <p:cSldViewPr>
      <p:cViewPr varScale="1">
        <p:scale>
          <a:sx n="35" d="100"/>
          <a:sy n="35" d="100"/>
        </p:scale>
        <p:origin x="524" y="20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gridSpacing cx="381600" cy="38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A324-014D-41B7-8E83-ECE8F197A959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97F6-5F69-4798-869B-9B0266F8F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4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6940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CatBoost</a:t>
            </a:r>
            <a:r>
              <a:rPr lang="ru-RU" dirty="0" smtClean="0"/>
              <a:t> – алгоритм машинного обучения на основе градиентного </a:t>
            </a:r>
            <a:r>
              <a:rPr lang="ru-RU" dirty="0" err="1" smtClean="0"/>
              <a:t>бустинга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26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 такая модель конечно же ограничена</a:t>
            </a:r>
            <a:r>
              <a:rPr lang="ru-RU" baseline="0" dirty="0" smtClean="0"/>
              <a:t> и будет допускать ошибки. </a:t>
            </a:r>
          </a:p>
          <a:p>
            <a:r>
              <a:rPr lang="ru-RU" baseline="0" dirty="0" smtClean="0"/>
              <a:t>Градиентный </a:t>
            </a:r>
            <a:r>
              <a:rPr lang="ru-RU" baseline="0" dirty="0" err="1" smtClean="0"/>
              <a:t>бустинг</a:t>
            </a:r>
            <a:r>
              <a:rPr lang="ru-RU" baseline="0" dirty="0" smtClean="0"/>
              <a:t> – это способ последовательно добавлять новые правила, которые от ошибок избавляются. </a:t>
            </a:r>
          </a:p>
          <a:p>
            <a:r>
              <a:rPr lang="ru-RU" baseline="0" dirty="0" smtClean="0"/>
              <a:t>Тут есть простая аналогия с тем, как обучаются люди принимать более сложные решения:    часто нам хватает всего пары признаков.  </a:t>
            </a:r>
          </a:p>
          <a:p>
            <a:r>
              <a:rPr lang="ru-RU" baseline="0" dirty="0" smtClean="0"/>
              <a:t>Когда решения сложнее и их нельзя сделать по паре признаков, добавляются дополнительные соображения. </a:t>
            </a:r>
          </a:p>
          <a:p>
            <a:r>
              <a:rPr lang="ru-RU" baseline="0" dirty="0" smtClean="0"/>
              <a:t>В отличие от сетей, это позволяет быть гибкими:  иногда достаточно всего пары признаков, иногда необходимы сотни или тысячи. </a:t>
            </a:r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53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Категориальные </a:t>
            </a:r>
            <a:r>
              <a:rPr lang="ru-RU" dirty="0" err="1" smtClean="0"/>
              <a:t>фичи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9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Категориальные </a:t>
            </a:r>
            <a:r>
              <a:rPr lang="ru-RU" dirty="0" err="1" smtClean="0"/>
              <a:t>фичи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00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www. </a:t>
            </a:r>
            <a:r>
              <a:rPr lang="en-US" dirty="0" err="1" smtClean="0"/>
              <a:t>github.yandex-team.ru</a:t>
            </a:r>
            <a:r>
              <a:rPr lang="en-US" dirty="0" smtClean="0"/>
              <a:t>/</a:t>
            </a:r>
            <a:r>
              <a:rPr lang="en-US" dirty="0" err="1" smtClean="0"/>
              <a:t>exprmntr</a:t>
            </a:r>
            <a:r>
              <a:rPr lang="en-US" dirty="0" smtClean="0"/>
              <a:t>/</a:t>
            </a:r>
            <a:r>
              <a:rPr lang="en-US" dirty="0" err="1" smtClean="0"/>
              <a:t>catboost</a:t>
            </a:r>
            <a:r>
              <a:rPr lang="en-US" dirty="0" smtClean="0"/>
              <a:t>/tree/master/benchmarks</a:t>
            </a:r>
            <a:endParaRPr lang="ru-RU" dirty="0" smtClean="0"/>
          </a:p>
          <a:p>
            <a:r>
              <a:rPr lang="en-US" dirty="0" err="1" smtClean="0"/>
              <a:t>Loglikelihood</a:t>
            </a:r>
            <a:r>
              <a:rPr lang="en-US" baseline="0" dirty="0" smtClean="0"/>
              <a:t> (</a:t>
            </a:r>
            <a:r>
              <a:rPr lang="ru-RU" baseline="0" dirty="0" smtClean="0"/>
              <a:t>логарифм правдоподобия)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2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hyperlink" Target="https://patterns.yandex-team.ru/presentations/" TargetMode="External"/><Relationship Id="rId3" Type="http://schemas.openxmlformats.org/officeDocument/2006/relationships/image" Target="../media/image8.tif"/><Relationship Id="rId7" Type="http://schemas.openxmlformats.org/officeDocument/2006/relationships/hyperlink" Target="mailto:presentation@yandex-team.ru" TargetMode="External"/><Relationship Id="rId2" Type="http://schemas.openxmlformats.org/officeDocument/2006/relationships/image" Target="../media/image7.tif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yadi.sk/d/GPDyRyOPxejmK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wiki.yandex-team.ru/presentation/Kak-sdelat-krasivo/" TargetMode="External"/><Relationship Id="rId10" Type="http://schemas.openxmlformats.org/officeDocument/2006/relationships/hyperlink" Target="https://yadi.sk/d/YqwObUZxxesAJ" TargetMode="External"/><Relationship Id="rId4" Type="http://schemas.openxmlformats.org/officeDocument/2006/relationships/hyperlink" Target="mailto:http://www.istockphoto.com/ru" TargetMode="External"/><Relationship Id="rId9" Type="http://schemas.openxmlformats.org/officeDocument/2006/relationships/hyperlink" Target="https://yadi.sk/d/ZpB_978TwmoNY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78261" y="5475250"/>
            <a:ext cx="6401726" cy="245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1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 anchor="t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10302875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Ключевая мысль</a:t>
            </a:r>
          </a:p>
          <a:p>
            <a:pPr lvl="2"/>
            <a:r>
              <a:rPr lang="ru-RU" dirty="0" smtClean="0"/>
              <a:t>Маркированный список</a:t>
            </a:r>
          </a:p>
          <a:p>
            <a:pPr lvl="3"/>
            <a:r>
              <a:rPr lang="ru-RU" dirty="0" smtClean="0"/>
              <a:t>Нумерованный список</a:t>
            </a:r>
          </a:p>
          <a:p>
            <a:pPr lvl="4"/>
            <a:r>
              <a:rPr lang="ru-RU" dirty="0" smtClean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2954406" y="3047400"/>
            <a:ext cx="10302875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baseline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Ключевая мысль</a:t>
            </a:r>
          </a:p>
          <a:p>
            <a:pPr lvl="2"/>
            <a:r>
              <a:rPr lang="ru-RU" dirty="0" smtClean="0"/>
              <a:t>Маркированный список</a:t>
            </a:r>
          </a:p>
          <a:p>
            <a:pPr lvl="3"/>
            <a:r>
              <a:rPr lang="ru-RU" dirty="0" smtClean="0"/>
              <a:t>Нумерованный список</a:t>
            </a:r>
          </a:p>
          <a:p>
            <a:pPr lvl="4"/>
            <a:r>
              <a:rPr lang="ru-RU" dirty="0" smtClean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7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78300" y="10674350"/>
            <a:ext cx="17148969" cy="1144588"/>
          </a:xfrm>
        </p:spPr>
        <p:txBody>
          <a:bodyPr tIns="165600" anchor="t"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Автор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3048000" y="3048000"/>
            <a:ext cx="18263741" cy="7250113"/>
          </a:xfrm>
        </p:spPr>
        <p:txBody>
          <a:bodyPr wrap="square" tIns="108000" rIns="468000"/>
          <a:lstStyle>
            <a:lvl1pPr marL="792000" indent="-1116000">
              <a:lnSpc>
                <a:spcPts val="14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04000"/>
              <a:buFont typeface="Arial" panose="020B0604020202020204" pitchFamily="34" charset="0"/>
              <a:buChar char="│"/>
              <a:defRPr sz="12000" b="0" baseline="0">
                <a:solidFill>
                  <a:schemeClr val="bg1"/>
                </a:solidFill>
                <a:latin typeface="Yandex Sans Text Light" panose="02000000000000000000" pitchFamily="2" charset="-52"/>
              </a:defRPr>
            </a:lvl1pPr>
            <a:lvl2pPr marL="432000" indent="-432000">
              <a:defRPr/>
            </a:lvl2pPr>
            <a:lvl3pPr marL="1008000" indent="-540000">
              <a:defRPr/>
            </a:lvl3pPr>
            <a:lvl4pPr marL="1008000" indent="-540000">
              <a:defRPr/>
            </a:lvl4pPr>
          </a:lstStyle>
          <a:p>
            <a:pPr lvl="0"/>
            <a:r>
              <a:rPr lang="ru-RU" dirty="0" smtClean="0"/>
              <a:t>Текст цитаты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0869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икто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505025" y="5463625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0" name="Текст 9" title="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1505025" y="8385810"/>
            <a:ext cx="3054275" cy="3814029"/>
          </a:xfrm>
        </p:spPr>
        <p:txBody>
          <a:bodyPr anchor="t"/>
          <a:lstStyle>
            <a:lvl1pPr marL="0" marR="0" indent="0" algn="l" defTabSz="1828709" rtl="0" eaLnBrk="1" fontAlgn="auto" latinLnBrk="0" hangingPunct="1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9" title="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6089374" y="8385810"/>
            <a:ext cx="3044826" cy="38191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4" name="Текст 9" title="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0668407" y="8385810"/>
            <a:ext cx="3044825" cy="3819600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6089396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0668406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2" name="Текст 9" title="Текст"/>
          <p:cNvSpPr>
            <a:spLocks noGrp="1"/>
          </p:cNvSpPr>
          <p:nvPr>
            <p:ph type="body" sz="quarter" idx="22" hasCustomPrompt="1"/>
          </p:nvPr>
        </p:nvSpPr>
        <p:spPr>
          <a:xfrm>
            <a:off x="19820890" y="8385810"/>
            <a:ext cx="3044825" cy="3819524"/>
          </a:xfrm>
        </p:spPr>
        <p:txBody>
          <a:bodyPr anchor="t"/>
          <a:lstStyle/>
          <a:p>
            <a:pPr lvl="0"/>
            <a:r>
              <a:rPr lang="ru-RU" smtClean="0"/>
              <a:t>Текст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3" hasCustomPrompt="1"/>
          </p:nvPr>
        </p:nvSpPr>
        <p:spPr>
          <a:xfrm>
            <a:off x="19820890" y="5464412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7" name="Текст 9" title="Текст"/>
          <p:cNvSpPr>
            <a:spLocks noGrp="1"/>
          </p:cNvSpPr>
          <p:nvPr>
            <p:ph type="body" sz="quarter" idx="24" hasCustomPrompt="1"/>
          </p:nvPr>
        </p:nvSpPr>
        <p:spPr>
          <a:xfrm>
            <a:off x="15247620" y="8385810"/>
            <a:ext cx="3044825" cy="3819525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8" name="Рисунок 4"/>
          <p:cNvSpPr>
            <a:spLocks noGrp="1"/>
          </p:cNvSpPr>
          <p:nvPr>
            <p:ph type="pic" sz="quarter" idx="25" hasCustomPrompt="1"/>
          </p:nvPr>
        </p:nvSpPr>
        <p:spPr>
          <a:xfrm>
            <a:off x="15247620" y="5464412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98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икто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655570" y="5463625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0" name="Текст 9" title="Текст&#10;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2655570" y="8385810"/>
            <a:ext cx="3044825" cy="3814491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Текст 9" title="Текст&#10;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7994650" y="8385810"/>
            <a:ext cx="3044826" cy="3819599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4" name="Текст 9" title="Текст&#10;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3338810" y="8385810"/>
            <a:ext cx="3045600" cy="381959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8007350" y="5464800"/>
            <a:ext cx="3043644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3338810" y="5464800"/>
            <a:ext cx="3045600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2" name="Текст 9" title="Текст"/>
          <p:cNvSpPr>
            <a:spLocks noGrp="1"/>
          </p:cNvSpPr>
          <p:nvPr>
            <p:ph type="body" sz="quarter" idx="22" hasCustomPrompt="1"/>
          </p:nvPr>
        </p:nvSpPr>
        <p:spPr>
          <a:xfrm>
            <a:off x="18681700" y="8385810"/>
            <a:ext cx="3044881" cy="381998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3" hasCustomPrompt="1"/>
          </p:nvPr>
        </p:nvSpPr>
        <p:spPr>
          <a:xfrm>
            <a:off x="18681700" y="5464412"/>
            <a:ext cx="3044882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432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икто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4567181" y="5463625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0" name="Текст 9" title="Текст&#10;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4567181" y="8385810"/>
            <a:ext cx="3044825" cy="38155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Текст 9" title="Текст&#10;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10669270" y="8385810"/>
            <a:ext cx="3044826" cy="38191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4" name="Текст 9" title="Текст&#10;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6779240" y="8385810"/>
            <a:ext cx="3044825" cy="38191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10669270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6779240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72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икто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651206" y="5109797"/>
            <a:ext cx="3469311" cy="28908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PNG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612064" y="3041650"/>
            <a:ext cx="12992098" cy="7632700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marR="0" indent="-720000" algn="l" defTabSz="19080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Impact" panose="020B0806030902050204" pitchFamily="34" charset="0"/>
              <a:buChar char="▌"/>
              <a:tabLst/>
              <a:defRPr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Ключевая мысль</a:t>
            </a:r>
          </a:p>
          <a:p>
            <a:pPr lvl="2"/>
            <a:r>
              <a:rPr lang="ru-RU" dirty="0" smtClean="0"/>
              <a:t>Маркированный список</a:t>
            </a:r>
          </a:p>
          <a:p>
            <a:pPr lvl="3"/>
            <a:r>
              <a:rPr lang="ru-RU" dirty="0" smtClean="0"/>
              <a:t>Нумерованный список</a:t>
            </a:r>
          </a:p>
          <a:p>
            <a:pPr lvl="4"/>
            <a:r>
              <a:rPr lang="ru-RU" dirty="0" smtClean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6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506220" y="4186799"/>
            <a:ext cx="6105525" cy="4960874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  <p:sp>
        <p:nvSpPr>
          <p:cNvPr id="10" name="Текст 9" title="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1506220" y="9530080"/>
            <a:ext cx="6091237" cy="26707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Текст 9" title="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9145588" y="9530080"/>
            <a:ext cx="6099175" cy="26707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9145588" y="4186799"/>
            <a:ext cx="6105525" cy="4960874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16770350" y="4186809"/>
            <a:ext cx="6105525" cy="4960874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  <p:sp>
        <p:nvSpPr>
          <p:cNvPr id="14" name="Текст 9" title="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6770350" y="9530080"/>
            <a:ext cx="6105525" cy="2670738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93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13336588" y="3424238"/>
            <a:ext cx="8775699" cy="6486525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270125" y="3424239"/>
            <a:ext cx="8775699" cy="6486525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  <p:sp>
        <p:nvSpPr>
          <p:cNvPr id="10" name="Текст 9" title="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2270124" y="10290683"/>
            <a:ext cx="8775699" cy="1914275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Текст 9" title="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13336651" y="10290683"/>
            <a:ext cx="8775699" cy="1887403"/>
          </a:xfrm>
        </p:spPr>
        <p:txBody>
          <a:bodyPr anchor="t"/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53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1143000" y="3048000"/>
            <a:ext cx="22112288" cy="9158288"/>
          </a:xfrm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PNG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8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 anchor="t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10302875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Ключевая мысль</a:t>
            </a:r>
          </a:p>
          <a:p>
            <a:pPr lvl="2"/>
            <a:r>
              <a:rPr lang="ru-RU" dirty="0" smtClean="0"/>
              <a:t>Маркированный список</a:t>
            </a:r>
          </a:p>
          <a:p>
            <a:pPr lvl="3"/>
            <a:r>
              <a:rPr lang="ru-RU" dirty="0" smtClean="0"/>
              <a:t>Нумерованный список</a:t>
            </a:r>
          </a:p>
          <a:p>
            <a:pPr lvl="4"/>
            <a:r>
              <a:rPr lang="ru-RU" dirty="0" smtClean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 hasCustomPrompt="1"/>
          </p:nvPr>
        </p:nvSpPr>
        <p:spPr>
          <a:xfrm>
            <a:off x="12955588" y="3048000"/>
            <a:ext cx="10285412" cy="9144000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18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6100" y="2033270"/>
            <a:ext cx="2289464" cy="877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4"/>
          </a:xfrm>
          <a:prstGeom prst="rect">
            <a:avLst/>
          </a:prstGeom>
        </p:spPr>
        <p:txBody>
          <a:bodyPr wrap="square" anchor="ctr"/>
          <a:lstStyle>
            <a:lvl1pPr algn="l">
              <a:lnSpc>
                <a:spcPts val="14000"/>
              </a:lnSpc>
              <a:defRPr sz="11999">
                <a:latin typeface="Yandex Sans Text Light" panose="02000000000000000000" pitchFamily="2" charset="-52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 smtClean="0"/>
              <a:t>Имя и Фамилия, должность</a:t>
            </a:r>
            <a:endParaRPr lang="en-US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59811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 smtClean="0"/>
              <a:t>                    Логотип Сервиса</a:t>
            </a:r>
            <a:endParaRPr lang="ru-RU" dirty="0"/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16007206" y="1897063"/>
            <a:ext cx="5342400" cy="1144587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 smtClean="0"/>
              <a:t>Логотип</a:t>
            </a:r>
            <a:r>
              <a:rPr lang="en-US" dirty="0" smtClean="0"/>
              <a:t> </a:t>
            </a:r>
            <a:r>
              <a:rPr lang="ru-RU" dirty="0" smtClean="0"/>
              <a:t>партнёра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0525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36">
          <p15:clr>
            <a:srgbClr val="FBAE40"/>
          </p15:clr>
        </p15:guide>
        <p15:guide id="2" orient="horz" pos="177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24382412" cy="13716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 smtClean="0"/>
              <a:t>JPG, 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39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конт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5" hasCustomPrompt="1"/>
          </p:nvPr>
        </p:nvSpPr>
        <p:spPr>
          <a:xfrm>
            <a:off x="4178300" y="10292400"/>
            <a:ext cx="8394700" cy="762000"/>
          </a:xfrm>
        </p:spPr>
        <p:txBody>
          <a:bodyPr anchor="t"/>
          <a:lstStyle>
            <a:lvl1pPr>
              <a:defRPr baseline="0"/>
            </a:lvl1pPr>
          </a:lstStyle>
          <a:p>
            <a:pPr lvl="0"/>
            <a:r>
              <a:rPr lang="ru-RU" dirty="0" smtClean="0"/>
              <a:t>+7 000 000-00-00 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4178300" y="9147175"/>
            <a:ext cx="8394700" cy="763588"/>
          </a:xfrm>
        </p:spPr>
        <p:txBody>
          <a:bodyPr anchor="t"/>
          <a:lstStyle/>
          <a:p>
            <a:pPr lvl="0"/>
            <a:r>
              <a:rPr lang="ru-RU" dirty="0" smtClean="0"/>
              <a:t>логин</a:t>
            </a:r>
            <a:r>
              <a:rPr lang="en-US" dirty="0" smtClean="0"/>
              <a:t>@</a:t>
            </a:r>
            <a:r>
              <a:rPr lang="en-US" dirty="0" err="1" smtClean="0"/>
              <a:t>yandex</a:t>
            </a:r>
            <a:r>
              <a:rPr lang="ru-RU" dirty="0" smtClean="0"/>
              <a:t>-</a:t>
            </a:r>
            <a:r>
              <a:rPr lang="en-US" dirty="0" err="1" smtClean="0"/>
              <a:t>team.ru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9163028"/>
            <a:ext cx="757238" cy="7477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31" y="10292400"/>
            <a:ext cx="419100" cy="762000"/>
          </a:xfrm>
          <a:prstGeom prst="rect">
            <a:avLst/>
          </a:prstGeom>
        </p:spPr>
      </p:pic>
      <p:sp>
        <p:nvSpPr>
          <p:cNvPr id="29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3048000" y="2278800"/>
            <a:ext cx="18683381" cy="1907438"/>
          </a:xfrm>
        </p:spPr>
        <p:txBody>
          <a:bodyPr anchor="t"/>
          <a:lstStyle>
            <a:lvl1pPr>
              <a:lnSpc>
                <a:spcPct val="100000"/>
              </a:lnSpc>
              <a:defRPr sz="12000" baseline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3048000" y="6094413"/>
            <a:ext cx="14501812" cy="763587"/>
          </a:xfrm>
        </p:spPr>
        <p:txBody>
          <a:bodyPr tIns="16200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Light" panose="02000000000000000000" pitchFamily="2" charset="-52"/>
              </a:defRPr>
            </a:lvl1pPr>
          </a:lstStyle>
          <a:p>
            <a:pPr lvl="0"/>
            <a:r>
              <a:rPr lang="ru-RU" dirty="0" smtClean="0"/>
              <a:t>Имя и Фамилия</a:t>
            </a:r>
            <a:endParaRPr lang="en-US" dirty="0" smtClean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048000" y="7238999"/>
            <a:ext cx="14501812" cy="755661"/>
          </a:xfrm>
        </p:spPr>
        <p:txBody>
          <a:bodyPr lIns="12700" tIns="0" bIns="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Thin" pitchFamily="2" charset="-52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32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нтакт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5" hasCustomPrompt="1"/>
          </p:nvPr>
        </p:nvSpPr>
        <p:spPr>
          <a:xfrm>
            <a:off x="4178300" y="10292400"/>
            <a:ext cx="8394700" cy="762000"/>
          </a:xfrm>
        </p:spPr>
        <p:txBody>
          <a:bodyPr anchor="t"/>
          <a:lstStyle>
            <a:lvl1pPr>
              <a:defRPr baseline="0"/>
            </a:lvl1pPr>
          </a:lstStyle>
          <a:p>
            <a:pPr lvl="0"/>
            <a:r>
              <a:rPr lang="ru-RU" dirty="0" smtClean="0"/>
              <a:t>+7 000 000-00-00 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4178300" y="9147175"/>
            <a:ext cx="8394700" cy="763588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логин</a:t>
            </a:r>
            <a:r>
              <a:rPr lang="en-US" dirty="0" smtClean="0"/>
              <a:t>@</a:t>
            </a:r>
            <a:r>
              <a:rPr lang="en-US" dirty="0" err="1" smtClean="0"/>
              <a:t>yandex</a:t>
            </a:r>
            <a:r>
              <a:rPr lang="ru-RU" dirty="0" smtClean="0"/>
              <a:t>-</a:t>
            </a:r>
            <a:r>
              <a:rPr lang="en-US" dirty="0" err="1" smtClean="0"/>
              <a:t>team.ru</a:t>
            </a:r>
            <a:endParaRPr lang="ru-RU" dirty="0"/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3048000" y="6094413"/>
            <a:ext cx="9525000" cy="762949"/>
          </a:xfrm>
        </p:spPr>
        <p:txBody>
          <a:bodyPr tIns="16200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Light" panose="02000000000000000000" pitchFamily="2" charset="-52"/>
              </a:defRPr>
            </a:lvl1pPr>
          </a:lstStyle>
          <a:p>
            <a:pPr lvl="0"/>
            <a:r>
              <a:rPr lang="ru-RU" dirty="0" smtClean="0"/>
              <a:t>Имя и Фамилия</a:t>
            </a:r>
            <a:endParaRPr lang="en-US" dirty="0" smtClean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9163028"/>
            <a:ext cx="757238" cy="7477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31" y="10292400"/>
            <a:ext cx="419100" cy="762000"/>
          </a:xfrm>
          <a:prstGeom prst="rect">
            <a:avLst/>
          </a:prstGeom>
        </p:spPr>
      </p:pic>
      <p:sp>
        <p:nvSpPr>
          <p:cNvPr id="15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048000" y="7238999"/>
            <a:ext cx="9525000" cy="755661"/>
          </a:xfrm>
        </p:spPr>
        <p:txBody>
          <a:bodyPr lIns="12700" tIns="0" bIns="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Thin" pitchFamily="2" charset="-52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en-US" dirty="0" smtClean="0"/>
          </a:p>
        </p:txBody>
      </p:sp>
      <p:sp>
        <p:nvSpPr>
          <p:cNvPr id="19" name="Текст 9"/>
          <p:cNvSpPr>
            <a:spLocks noGrp="1"/>
          </p:cNvSpPr>
          <p:nvPr>
            <p:ph type="body" sz="quarter" idx="28" hasCustomPrompt="1"/>
          </p:nvPr>
        </p:nvSpPr>
        <p:spPr>
          <a:xfrm>
            <a:off x="14482949" y="10292400"/>
            <a:ext cx="8392926" cy="762000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+7 000 000-00-00 </a:t>
            </a:r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29" hasCustomPrompt="1"/>
          </p:nvPr>
        </p:nvSpPr>
        <p:spPr>
          <a:xfrm>
            <a:off x="14482949" y="9147175"/>
            <a:ext cx="8392926" cy="763588"/>
          </a:xfrm>
        </p:spPr>
        <p:txBody>
          <a:bodyPr anchor="t"/>
          <a:lstStyle/>
          <a:p>
            <a:pPr lvl="0"/>
            <a:r>
              <a:rPr lang="ru-RU" dirty="0" smtClean="0"/>
              <a:t>логин</a:t>
            </a:r>
            <a:r>
              <a:rPr lang="en-US" dirty="0" smtClean="0"/>
              <a:t>@</a:t>
            </a:r>
            <a:r>
              <a:rPr lang="en-US" dirty="0" err="1" smtClean="0"/>
              <a:t>yandex</a:t>
            </a:r>
            <a:r>
              <a:rPr lang="ru-RU" dirty="0" smtClean="0"/>
              <a:t>-</a:t>
            </a:r>
            <a:r>
              <a:rPr lang="en-US" dirty="0" err="1" smtClean="0"/>
              <a:t>team.ru</a:t>
            </a:r>
            <a:endParaRPr lang="ru-RU" dirty="0"/>
          </a:p>
        </p:txBody>
      </p:sp>
      <p:pic>
        <p:nvPicPr>
          <p:cNvPr id="22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855" y="9163028"/>
            <a:ext cx="757238" cy="747772"/>
          </a:xfrm>
          <a:prstGeom prst="rect">
            <a:avLst/>
          </a:prstGeom>
        </p:spPr>
      </p:pic>
      <p:pic>
        <p:nvPicPr>
          <p:cNvPr id="23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924" y="10292400"/>
            <a:ext cx="419100" cy="762000"/>
          </a:xfrm>
          <a:prstGeom prst="rect">
            <a:avLst/>
          </a:prstGeom>
        </p:spPr>
      </p:pic>
      <p:sp>
        <p:nvSpPr>
          <p:cNvPr id="28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3048000" y="2278800"/>
            <a:ext cx="18683381" cy="1907438"/>
          </a:xfrm>
        </p:spPr>
        <p:txBody>
          <a:bodyPr anchor="t"/>
          <a:lstStyle>
            <a:lvl1pPr>
              <a:lnSpc>
                <a:spcPct val="100000"/>
              </a:lnSpc>
              <a:defRPr sz="12000" baseline="0"/>
            </a:lvl1pPr>
          </a:lstStyle>
          <a:p>
            <a:pPr lvl="0"/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25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13336005" y="6094413"/>
            <a:ext cx="9539870" cy="763587"/>
          </a:xfrm>
        </p:spPr>
        <p:txBody>
          <a:bodyPr tIns="16200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Light" panose="02000000000000000000" pitchFamily="2" charset="-52"/>
              </a:defRPr>
            </a:lvl1pPr>
          </a:lstStyle>
          <a:p>
            <a:pPr lvl="0"/>
            <a:r>
              <a:rPr lang="ru-RU" dirty="0" smtClean="0"/>
              <a:t>Имя и Фамилия</a:t>
            </a:r>
            <a:endParaRPr lang="en-US" dirty="0" smtClean="0"/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13336005" y="7238999"/>
            <a:ext cx="9539869" cy="755661"/>
          </a:xfrm>
        </p:spPr>
        <p:txBody>
          <a:bodyPr lIns="12700" tIns="0" bIns="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Thin" pitchFamily="2" charset="-52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84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66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36"/>
          <p:cNvSpPr/>
          <p:nvPr userDrawn="1"/>
        </p:nvSpPr>
        <p:spPr>
          <a:xfrm>
            <a:off x="1896337" y="12211994"/>
            <a:ext cx="20591327" cy="5214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4" name="Shape 238"/>
          <p:cNvSpPr/>
          <p:nvPr userDrawn="1"/>
        </p:nvSpPr>
        <p:spPr>
          <a:xfrm>
            <a:off x="16002471" y="1869119"/>
            <a:ext cx="7027527" cy="9556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r>
              <a:rPr lang="ru-RU" dirty="0" smtClean="0"/>
              <a:t>Дополнительные материалы для презентаций (слайды с графиками, диаграммами,</a:t>
            </a:r>
            <a:r>
              <a:rPr lang="ru-RU" baseline="0" dirty="0" smtClean="0"/>
              <a:t> </a:t>
            </a:r>
            <a:r>
              <a:rPr lang="ru-RU" dirty="0" smtClean="0"/>
              <a:t>таблицами, картами, схемами, гаджетами, пиктограммы, иллюстрации и фотографии) находятся </a:t>
            </a:r>
            <a:br>
              <a:rPr lang="ru-RU" dirty="0" smtClean="0"/>
            </a:br>
            <a:r>
              <a:rPr lang="ru-RU" dirty="0" smtClean="0"/>
              <a:t>на </a:t>
            </a:r>
            <a:endParaRPr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lang="ru-RU" sz="1200" dirty="0" smtClean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dirty="0" smtClean="0"/>
              <a:t>Логотипы сервисов</a:t>
            </a:r>
            <a:r>
              <a:rPr lang="ru-RU" baseline="0" dirty="0" smtClean="0"/>
              <a:t> для титульного слайда: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lang="ru-RU" dirty="0" smtClean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lang="ru-RU" sz="1200" dirty="0" smtClean="0">
              <a:solidFill>
                <a:srgbClr val="3878BE"/>
              </a:solidFill>
            </a:endParaRPr>
          </a:p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r>
              <a:rPr lang="ru-RU" dirty="0" smtClean="0"/>
              <a:t>Слайды с кодом: </a:t>
            </a:r>
            <a:endParaRPr lang="ru-RU" dirty="0" smtClean="0">
              <a:solidFill>
                <a:schemeClr val="accent1"/>
              </a:solidFill>
            </a:endParaRPr>
          </a:p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endParaRPr lang="ru-RU" sz="1200" dirty="0" smtClean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 smtClean="0"/>
              <a:t>Можно </a:t>
            </a:r>
            <a:r>
              <a:rPr dirty="0"/>
              <a:t>выбрать фотографию на фотостоке </a:t>
            </a:r>
            <a:r>
              <a:rPr lang="ru-RU" dirty="0" smtClean="0">
                <a:solidFill>
                  <a:srgbClr val="3878BE"/>
                </a:solidFill>
              </a:rPr>
              <a:t/>
            </a:r>
            <a:br>
              <a:rPr lang="ru-RU" dirty="0" smtClean="0">
                <a:solidFill>
                  <a:srgbClr val="3878BE"/>
                </a:solidFill>
              </a:rPr>
            </a:br>
            <a:r>
              <a:rPr lang="ru-RU" baseline="0" dirty="0" smtClean="0">
                <a:solidFill>
                  <a:srgbClr val="3878BE"/>
                </a:solidFill>
              </a:rPr>
              <a:t>                                       </a:t>
            </a:r>
            <a:r>
              <a:rPr dirty="0" smtClean="0"/>
              <a:t> </a:t>
            </a:r>
            <a:r>
              <a:rPr dirty="0"/>
              <a:t>и прислать нам ссылку, 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мы купим её для </a:t>
            </a:r>
            <a:r>
              <a:rPr lang="ru-RU" dirty="0" smtClean="0"/>
              <a:t> вас.</a:t>
            </a:r>
            <a:r>
              <a:rPr dirty="0"/>
              <a:t/>
            </a:r>
            <a:br>
              <a:rPr dirty="0"/>
            </a:br>
            <a:endParaRPr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Подробный рецепт </a:t>
            </a:r>
            <a:r>
              <a:rPr dirty="0" err="1"/>
              <a:t>хорошей</a:t>
            </a:r>
            <a:r>
              <a:rPr dirty="0"/>
              <a:t> </a:t>
            </a:r>
            <a:r>
              <a:rPr dirty="0" err="1" smtClean="0"/>
              <a:t>презентации</a:t>
            </a:r>
            <a:r>
              <a:rPr dirty="0" smtClean="0"/>
              <a:t>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dirty="0" smtClean="0"/>
              <a:t>на</a:t>
            </a:r>
            <a:endParaRPr lang="ru-RU" dirty="0" smtClean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/>
            </a:r>
            <a:br>
              <a:rPr dirty="0"/>
            </a:br>
            <a:endParaRPr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sz="24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возникли вопросы, напишите </a:t>
            </a:r>
            <a:br>
              <a:rPr lang="ru-RU" sz="24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endParaRPr dirty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sz="1200" dirty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Чтобы мы проверили </a:t>
            </a:r>
            <a:r>
              <a:rPr lang="ru-RU" dirty="0" smtClean="0"/>
              <a:t>вашу</a:t>
            </a:r>
            <a:r>
              <a:rPr dirty="0" smtClean="0"/>
              <a:t> </a:t>
            </a:r>
            <a:r>
              <a:rPr dirty="0"/>
              <a:t>презентацию, </a:t>
            </a:r>
            <a:r>
              <a:rPr dirty="0" smtClean="0"/>
              <a:t>отправь</a:t>
            </a:r>
            <a:r>
              <a:rPr lang="ru-RU" dirty="0" smtClean="0"/>
              <a:t>те</a:t>
            </a:r>
            <a:r>
              <a:rPr dirty="0" smtClean="0"/>
              <a:t> </a:t>
            </a:r>
            <a:r>
              <a:rPr dirty="0"/>
              <a:t>её на </a:t>
            </a:r>
            <a:endParaRPr dirty="0">
              <a:solidFill>
                <a:srgbClr val="3878BE"/>
              </a:solidFill>
            </a:endParaRPr>
          </a:p>
        </p:txBody>
      </p:sp>
      <p:sp>
        <p:nvSpPr>
          <p:cNvPr id="5" name="Shape 239"/>
          <p:cNvSpPr/>
          <p:nvPr userDrawn="1"/>
        </p:nvSpPr>
        <p:spPr>
          <a:xfrm>
            <a:off x="8052204" y="2479431"/>
            <a:ext cx="6735837" cy="1430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aseline="0"/>
            </a:pPr>
            <a:r>
              <a:rPr sz="3600" dirty="0"/>
              <a:t>Н</a:t>
            </a:r>
            <a:r>
              <a:rPr sz="2500" dirty="0"/>
              <a:t>е</a:t>
            </a:r>
            <a:r>
              <a:rPr dirty="0"/>
              <a:t> </a:t>
            </a:r>
            <a:r>
              <a:rPr sz="4200" dirty="0" smtClean="0"/>
              <a:t>из</a:t>
            </a:r>
            <a:r>
              <a:rPr sz="6100" dirty="0" smtClean="0"/>
              <a:t>ме</a:t>
            </a:r>
            <a:r>
              <a:rPr sz="2900" dirty="0" smtClean="0"/>
              <a:t>ня</a:t>
            </a:r>
            <a:r>
              <a:rPr sz="1900" dirty="0" smtClean="0"/>
              <a:t>й</a:t>
            </a:r>
            <a:r>
              <a:rPr lang="ru-RU" sz="3400" dirty="0" smtClean="0"/>
              <a:t>т</a:t>
            </a:r>
            <a:r>
              <a:rPr lang="ru-RU" sz="1800" dirty="0" smtClean="0"/>
              <a:t>е</a:t>
            </a:r>
            <a:r>
              <a:rPr lang="ru-RU" sz="3400" dirty="0" smtClean="0"/>
              <a:t> р</a:t>
            </a:r>
            <a:r>
              <a:rPr sz="6800" dirty="0" smtClean="0"/>
              <a:t>а</a:t>
            </a:r>
            <a:r>
              <a:rPr sz="3400" dirty="0" smtClean="0"/>
              <a:t>з</a:t>
            </a:r>
            <a:r>
              <a:rPr sz="2000" dirty="0" smtClean="0"/>
              <a:t>ме</a:t>
            </a:r>
            <a:r>
              <a:rPr sz="3300" dirty="0" smtClean="0"/>
              <a:t>р</a:t>
            </a:r>
            <a:r>
              <a:rPr sz="2700" dirty="0" smtClean="0"/>
              <a:t>ы</a:t>
            </a:r>
            <a:r>
              <a:rPr sz="2000" dirty="0" smtClean="0"/>
              <a:t> </a:t>
            </a:r>
            <a:r>
              <a:rPr sz="4700" dirty="0"/>
              <a:t>ш</a:t>
            </a:r>
            <a:r>
              <a:rPr sz="3800" dirty="0"/>
              <a:t>р</a:t>
            </a:r>
            <a:r>
              <a:rPr sz="4100" dirty="0"/>
              <a:t>и</a:t>
            </a:r>
            <a:r>
              <a:rPr sz="2400" dirty="0"/>
              <a:t>ф</a:t>
            </a:r>
            <a:r>
              <a:rPr sz="1800" dirty="0"/>
              <a:t>т</a:t>
            </a:r>
            <a:r>
              <a:rPr sz="2400" dirty="0"/>
              <a:t>о</a:t>
            </a:r>
            <a:r>
              <a:rPr sz="3200" dirty="0"/>
              <a:t>в</a:t>
            </a:r>
          </a:p>
        </p:txBody>
      </p:sp>
      <p:sp>
        <p:nvSpPr>
          <p:cNvPr id="6" name="Shape 240"/>
          <p:cNvSpPr/>
          <p:nvPr userDrawn="1"/>
        </p:nvSpPr>
        <p:spPr>
          <a:xfrm>
            <a:off x="7979110" y="12049174"/>
            <a:ext cx="7182919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spcBef>
                <a:spcPts val="0"/>
              </a:spcBef>
              <a:defRPr sz="2600" baseline="0"/>
            </a:lvl1pPr>
          </a:lstStyle>
          <a:p>
            <a:r>
              <a:t>Страницу скрыть или удалить по прочтении!</a:t>
            </a:r>
          </a:p>
        </p:txBody>
      </p:sp>
      <p:sp>
        <p:nvSpPr>
          <p:cNvPr id="7" name="Shape 241"/>
          <p:cNvSpPr/>
          <p:nvPr userDrawn="1"/>
        </p:nvSpPr>
        <p:spPr>
          <a:xfrm>
            <a:off x="11275006" y="4095444"/>
            <a:ext cx="4431607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lvl1pPr>
          </a:lstStyle>
          <a:p>
            <a:r>
              <a:rPr dirty="0"/>
              <a:t>Не </a:t>
            </a:r>
            <a:r>
              <a:rPr dirty="0" smtClean="0"/>
              <a:t>выходи</a:t>
            </a:r>
            <a:r>
              <a:rPr lang="ru-RU" dirty="0" smtClean="0"/>
              <a:t>те</a:t>
            </a:r>
            <a:r>
              <a:rPr dirty="0" smtClean="0"/>
              <a:t> </a:t>
            </a:r>
            <a:r>
              <a:rPr dirty="0"/>
              <a:t>за поля слайда</a:t>
            </a:r>
          </a:p>
        </p:txBody>
      </p:sp>
      <p:sp>
        <p:nvSpPr>
          <p:cNvPr id="8" name="Shape 242"/>
          <p:cNvSpPr/>
          <p:nvPr userDrawn="1"/>
        </p:nvSpPr>
        <p:spPr>
          <a:xfrm>
            <a:off x="15250807" y="3667044"/>
            <a:ext cx="148016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9" name="Shape 243"/>
          <p:cNvSpPr/>
          <p:nvPr userDrawn="1"/>
        </p:nvSpPr>
        <p:spPr>
          <a:xfrm>
            <a:off x="7618189" y="2858110"/>
            <a:ext cx="7622109" cy="885037"/>
          </a:xfrm>
          <a:prstGeom prst="rect">
            <a:avLst/>
          </a:prstGeom>
          <a:ln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10" name="Shape 244"/>
          <p:cNvSpPr/>
          <p:nvPr userDrawn="1"/>
        </p:nvSpPr>
        <p:spPr>
          <a:xfrm>
            <a:off x="7623584" y="4956549"/>
            <a:ext cx="7622110" cy="6850431"/>
          </a:xfrm>
          <a:prstGeom prst="rect">
            <a:avLst/>
          </a:prstGeom>
          <a:ln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11" name="Shape 245"/>
          <p:cNvSpPr/>
          <p:nvPr userDrawn="1"/>
        </p:nvSpPr>
        <p:spPr>
          <a:xfrm>
            <a:off x="7623584" y="3926059"/>
            <a:ext cx="7622109" cy="885678"/>
          </a:xfrm>
          <a:prstGeom prst="rect">
            <a:avLst/>
          </a:prstGeom>
          <a:ln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12" name="Shape 246"/>
          <p:cNvSpPr/>
          <p:nvPr userDrawn="1"/>
        </p:nvSpPr>
        <p:spPr>
          <a:xfrm>
            <a:off x="19978341" y="10734151"/>
            <a:ext cx="3316514" cy="2720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dirty="0" smtClean="0"/>
              <a:t>Группа презентационных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dirty="0" smtClean="0"/>
              <a:t>технологий</a:t>
            </a:r>
            <a:endParaRPr dirty="0"/>
          </a:p>
        </p:txBody>
      </p:sp>
      <p:pic>
        <p:nvPicPr>
          <p:cNvPr id="13" name="pasted-image.tif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8302692" y="10436207"/>
            <a:ext cx="1506047" cy="1506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asted-image.tiff"/>
          <p:cNvPicPr>
            <a:picLocks noChangeAspect="1"/>
          </p:cNvPicPr>
          <p:nvPr userDrawn="1"/>
        </p:nvPicPr>
        <p:blipFill>
          <a:blip r:embed="rId3">
            <a:extLst/>
          </a:blip>
          <a:srcRect t="14527" b="13953"/>
          <a:stretch>
            <a:fillRect/>
          </a:stretch>
        </p:blipFill>
        <p:spPr>
          <a:xfrm>
            <a:off x="18302611" y="11665834"/>
            <a:ext cx="1506079" cy="1077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249"/>
          <p:cNvSpPr/>
          <p:nvPr userDrawn="1"/>
        </p:nvSpPr>
        <p:spPr>
          <a:xfrm>
            <a:off x="8017209" y="1533441"/>
            <a:ext cx="7182920" cy="1506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 smtClean="0"/>
              <a:t>Не уверены, что и как делать дальше?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 smtClean="0"/>
              <a:t>Вот несколько простых советов-рекомендаций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6" name="Shape 250"/>
          <p:cNvSpPr/>
          <p:nvPr userDrawn="1"/>
        </p:nvSpPr>
        <p:spPr>
          <a:xfrm>
            <a:off x="1889984" y="1890483"/>
            <a:ext cx="5729648" cy="8020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 smtClean="0"/>
              <a:t>Привет!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 smtClean="0"/>
              <a:t>Это шаблон презентации </a:t>
            </a:r>
            <a:br>
              <a:rPr lang="ru-RU" dirty="0" smtClean="0"/>
            </a:br>
            <a:r>
              <a:rPr lang="ru-RU" dirty="0" smtClean="0"/>
              <a:t>для выступлений с нашим корпоративным шрифтом </a:t>
            </a:r>
            <a:br>
              <a:rPr lang="ru-RU" dirty="0" smtClean="0"/>
            </a:br>
            <a:r>
              <a:rPr lang="ru-RU" dirty="0" err="1" smtClean="0"/>
              <a:t>Yandex</a:t>
            </a:r>
            <a:r>
              <a:rPr lang="ru-RU" dirty="0" smtClean="0"/>
              <a:t> </a:t>
            </a:r>
            <a:r>
              <a:rPr lang="ru-RU" dirty="0" err="1" smtClean="0"/>
              <a:t>Sans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 smtClean="0"/>
              <a:t>Перед началом работы убедитесь, </a:t>
            </a:r>
            <a:br>
              <a:rPr lang="ru-RU" dirty="0" smtClean="0"/>
            </a:br>
            <a:r>
              <a:rPr lang="ru-RU" dirty="0" smtClean="0"/>
              <a:t>что шрифт уже установлен </a:t>
            </a:r>
            <a:br>
              <a:rPr lang="ru-RU" dirty="0" smtClean="0"/>
            </a:br>
            <a:r>
              <a:rPr lang="ru-RU" dirty="0" smtClean="0"/>
              <a:t>на компьютере. Если нет, то скачать его вместе с инструкцией</a:t>
            </a:r>
            <a:br>
              <a:rPr lang="ru-RU" dirty="0" smtClean="0"/>
            </a:br>
            <a:r>
              <a:rPr lang="ru-RU" dirty="0" smtClean="0"/>
              <a:t>по установке можно по ссылке: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 smtClean="0">
              <a:solidFill>
                <a:srgbClr val="3878BE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 smtClean="0">
              <a:solidFill>
                <a:srgbClr val="3878BE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 smtClean="0">
                <a:solidFill>
                  <a:schemeClr val="tx1"/>
                </a:solidFill>
              </a:rPr>
              <a:t>Посмотреть все макеты мастер-слайдов и добавить подходящий можно, нажав кнопку «создать слайд» в верхнем меню.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dirty="0">
              <a:solidFill>
                <a:srgbClr val="3878BE"/>
              </a:solidFill>
            </a:endParaRPr>
          </a:p>
        </p:txBody>
      </p:sp>
      <p:sp>
        <p:nvSpPr>
          <p:cNvPr id="21" name="Shape 250"/>
          <p:cNvSpPr/>
          <p:nvPr userDrawn="1"/>
        </p:nvSpPr>
        <p:spPr>
          <a:xfrm>
            <a:off x="8003067" y="5138513"/>
            <a:ext cx="7240939" cy="616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Для расстановки акцентов пользуйтесь встроенными в шаблон стилями шрифтов: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Для выделения ключевой мысли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выделите абзац текста и нажмите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клавишу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Tab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, а чтобы  жёлтая линия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не разрывалась, переносите текст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на следующую строку нажатием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клавиши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Enter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andex Sans Text Regular" pitchFamily="2" charset="-52"/>
              <a:ea typeface="+mn-ea"/>
              <a:cs typeface="+mn-cs"/>
            </a:endParaRPr>
          </a:p>
          <a:p>
            <a:pPr marL="1512000" marR="0" lvl="2" indent="-720000" algn="l" defTabSz="182870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Для создания маркированного списка выделите текст и дважды нажмите клавишу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Tab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andex Sans Text Light" panose="02000000000000000000" pitchFamily="2" charset="-52"/>
              <a:ea typeface="+mn-ea"/>
              <a:cs typeface="+mn-cs"/>
            </a:endParaRPr>
          </a:p>
          <a:p>
            <a:pPr marL="1512000" marR="0" lvl="3" indent="-720000" algn="l" defTabSz="182870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Для создания нумерованного списка выделите текст и трижды нажмите клавишу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Tab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andex Sans Text Light" panose="02000000000000000000" pitchFamily="2" charset="-52"/>
              <a:ea typeface="+mn-ea"/>
              <a:cs typeface="+mn-cs"/>
            </a:endParaRPr>
          </a:p>
        </p:txBody>
      </p:sp>
      <p:sp>
        <p:nvSpPr>
          <p:cNvPr id="17" name="Shape 238"/>
          <p:cNvSpPr/>
          <p:nvPr userDrawn="1"/>
        </p:nvSpPr>
        <p:spPr>
          <a:xfrm>
            <a:off x="16007207" y="5681620"/>
            <a:ext cx="2671199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 smtClean="0">
                <a:solidFill>
                  <a:srgbClr val="3878BE"/>
                </a:solidFill>
                <a:hlinkClick r:id="rId4"/>
              </a:rPr>
              <a:t>iStockphoto.com</a:t>
            </a:r>
            <a:r>
              <a:rPr lang="ru-RU" dirty="0" smtClean="0">
                <a:solidFill>
                  <a:srgbClr val="3878BE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9" name="Shape 238"/>
          <p:cNvSpPr/>
          <p:nvPr/>
        </p:nvSpPr>
        <p:spPr>
          <a:xfrm>
            <a:off x="16033262" y="6983673"/>
            <a:ext cx="6996736" cy="95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https://wiki.yandex-team.ru/presentation/</a:t>
            </a:r>
            <a:r>
              <a:rPr lang="ru-RU" dirty="0" smtClean="0">
                <a:solidFill>
                  <a:schemeClr val="tx1"/>
                </a:solidFill>
                <a:hlinkClick r:id="rId5"/>
              </a:rPr>
              <a:t/>
            </a:r>
            <a:br>
              <a:rPr lang="ru-RU" dirty="0" smtClean="0">
                <a:solidFill>
                  <a:schemeClr val="tx1"/>
                </a:solidFill>
                <a:hlinkClick r:id="rId5"/>
              </a:rPr>
            </a:br>
            <a:r>
              <a:rPr lang="en-US" dirty="0" smtClean="0">
                <a:solidFill>
                  <a:schemeClr val="tx1"/>
                </a:solidFill>
                <a:hlinkClick r:id="rId5"/>
              </a:rPr>
              <a:t>Kak-sdelat-krasivo/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" name="Shape 250"/>
          <p:cNvSpPr/>
          <p:nvPr/>
        </p:nvSpPr>
        <p:spPr>
          <a:xfrm>
            <a:off x="1889206" y="6701401"/>
            <a:ext cx="5342400" cy="7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en-US" dirty="0" smtClean="0">
                <a:solidFill>
                  <a:srgbClr val="3878BE"/>
                </a:solidFill>
                <a:hlinkClick r:id="rId6"/>
              </a:rPr>
              <a:t>https://</a:t>
            </a:r>
            <a:r>
              <a:rPr lang="en-US" dirty="0" err="1" smtClean="0">
                <a:solidFill>
                  <a:srgbClr val="3878BE"/>
                </a:solidFill>
                <a:hlinkClick r:id="rId6"/>
              </a:rPr>
              <a:t>yadi.sk</a:t>
            </a:r>
            <a:r>
              <a:rPr lang="en-US" dirty="0" smtClean="0">
                <a:solidFill>
                  <a:srgbClr val="3878BE"/>
                </a:solidFill>
                <a:hlinkClick r:id="rId6"/>
              </a:rPr>
              <a:t>/d/</a:t>
            </a:r>
            <a:r>
              <a:rPr lang="en-US" dirty="0" err="1" smtClean="0">
                <a:solidFill>
                  <a:srgbClr val="3878BE"/>
                </a:solidFill>
                <a:hlinkClick r:id="rId6"/>
              </a:rPr>
              <a:t>GPDyRyOPxejmK</a:t>
            </a:r>
            <a:endParaRPr dirty="0">
              <a:solidFill>
                <a:srgbClr val="3878BE"/>
              </a:solidFill>
            </a:endParaRPr>
          </a:p>
        </p:txBody>
      </p:sp>
      <p:sp>
        <p:nvSpPr>
          <p:cNvPr id="22" name="Shape 238"/>
          <p:cNvSpPr/>
          <p:nvPr/>
        </p:nvSpPr>
        <p:spPr>
          <a:xfrm>
            <a:off x="16388806" y="8292875"/>
            <a:ext cx="2671199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 smtClean="0">
                <a:solidFill>
                  <a:srgbClr val="3878BE"/>
                </a:solidFill>
                <a:hlinkClick r:id="rId7"/>
              </a:rPr>
              <a:t>presentation</a:t>
            </a:r>
            <a:r>
              <a:rPr lang="en-US" dirty="0">
                <a:solidFill>
                  <a:srgbClr val="3878BE"/>
                </a:solidFill>
                <a:hlinkClick r:id="rId7"/>
              </a:rPr>
              <a:t>@</a:t>
            </a:r>
            <a:endParaRPr lang="en-US" dirty="0">
              <a:solidFill>
                <a:srgbClr val="3878BE"/>
              </a:solidFill>
            </a:endParaRPr>
          </a:p>
          <a:p>
            <a:pPr>
              <a:tabLst>
                <a:tab pos="5524500" algn="l"/>
              </a:tabLst>
              <a:defRPr sz="2400" baseline="0"/>
            </a:pPr>
            <a:r>
              <a:rPr lang="ru-RU" dirty="0" smtClean="0">
                <a:solidFill>
                  <a:srgbClr val="3878BE"/>
                </a:solidFill>
              </a:rPr>
              <a:t> 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3" name="Shape 238"/>
          <p:cNvSpPr/>
          <p:nvPr/>
        </p:nvSpPr>
        <p:spPr>
          <a:xfrm>
            <a:off x="18296806" y="9147600"/>
            <a:ext cx="2671199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 smtClean="0">
                <a:solidFill>
                  <a:srgbClr val="3878BE"/>
                </a:solidFill>
                <a:hlinkClick r:id="rId7"/>
              </a:rPr>
              <a:t>prescheck@</a:t>
            </a:r>
            <a:endParaRPr lang="en-US" dirty="0" smtClean="0">
              <a:solidFill>
                <a:srgbClr val="3878BE"/>
              </a:solidFill>
            </a:endParaRPr>
          </a:p>
          <a:p>
            <a:pPr>
              <a:tabLst>
                <a:tab pos="5524500" algn="l"/>
              </a:tabLst>
              <a:defRPr sz="2400" baseline="0"/>
            </a:pPr>
            <a:r>
              <a:rPr lang="ru-RU" dirty="0" smtClean="0">
                <a:solidFill>
                  <a:srgbClr val="3878BE"/>
                </a:solidFill>
              </a:rPr>
              <a:t> 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4" name="Shape 238"/>
          <p:cNvSpPr/>
          <p:nvPr/>
        </p:nvSpPr>
        <p:spPr>
          <a:xfrm>
            <a:off x="16414862" y="3323550"/>
            <a:ext cx="5697944" cy="562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 smtClean="0">
                <a:hlinkClick r:id="rId8"/>
              </a:rPr>
              <a:t>patterns.yandex-team.ru/presentations</a:t>
            </a:r>
            <a:endParaRPr lang="en-US" dirty="0"/>
          </a:p>
          <a:p>
            <a:pPr>
              <a:tabLst>
                <a:tab pos="5524500" algn="l"/>
              </a:tabLst>
              <a:defRPr sz="2400" baseline="0"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5" name="Shape 238"/>
          <p:cNvSpPr/>
          <p:nvPr/>
        </p:nvSpPr>
        <p:spPr>
          <a:xfrm>
            <a:off x="16007207" y="4234173"/>
            <a:ext cx="5511688" cy="562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en-US" dirty="0">
                <a:solidFill>
                  <a:srgbClr val="3878BE"/>
                </a:solidFill>
                <a:hlinkClick r:id="rId9"/>
              </a:rPr>
              <a:t>https://</a:t>
            </a:r>
            <a:r>
              <a:rPr lang="en-US" dirty="0" smtClean="0">
                <a:solidFill>
                  <a:srgbClr val="3878BE"/>
                </a:solidFill>
                <a:hlinkClick r:id="rId9"/>
              </a:rPr>
              <a:t>yadi.sk/d/ZpB_978TwmoNY</a:t>
            </a:r>
            <a:endParaRPr lang="ru-RU" dirty="0">
              <a:solidFill>
                <a:srgbClr val="3878BE"/>
              </a:solidFill>
            </a:endParaRPr>
          </a:p>
        </p:txBody>
      </p:sp>
      <p:sp>
        <p:nvSpPr>
          <p:cNvPr id="26" name="Shape 238"/>
          <p:cNvSpPr/>
          <p:nvPr/>
        </p:nvSpPr>
        <p:spPr>
          <a:xfrm>
            <a:off x="18425612" y="4788600"/>
            <a:ext cx="4912176" cy="562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 smtClean="0">
                <a:solidFill>
                  <a:schemeClr val="accent1"/>
                </a:solidFill>
                <a:hlinkClick r:id="rId10"/>
              </a:rPr>
              <a:t>https://</a:t>
            </a:r>
            <a:r>
              <a:rPr lang="en-US" dirty="0" err="1" smtClean="0">
                <a:solidFill>
                  <a:schemeClr val="accent1"/>
                </a:solidFill>
                <a:hlinkClick r:id="rId10"/>
              </a:rPr>
              <a:t>yadi.sk</a:t>
            </a:r>
            <a:r>
              <a:rPr lang="en-US" dirty="0" smtClean="0">
                <a:solidFill>
                  <a:schemeClr val="accent1"/>
                </a:solidFill>
                <a:hlinkClick r:id="rId10"/>
              </a:rPr>
              <a:t>/d/</a:t>
            </a:r>
            <a:r>
              <a:rPr lang="en-US" dirty="0" err="1" smtClean="0">
                <a:solidFill>
                  <a:schemeClr val="accent1"/>
                </a:solidFill>
                <a:hlinkClick r:id="rId10"/>
              </a:rPr>
              <a:t>YqwObUZxxesAJ</a:t>
            </a:r>
            <a:endParaRPr lang="ru-RU" dirty="0">
              <a:solidFill>
                <a:schemeClr val="accent1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4488644" y="8866540"/>
            <a:ext cx="1153753" cy="1358900"/>
            <a:chOff x="4479985" y="8800385"/>
            <a:chExt cx="1153753" cy="1358900"/>
          </a:xfrm>
        </p:grpSpPr>
        <p:pic>
          <p:nvPicPr>
            <p:cNvPr id="28" name="Изображение 27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4"/>
            <a:stretch/>
          </p:blipFill>
          <p:spPr>
            <a:xfrm>
              <a:off x="4479985" y="8800385"/>
              <a:ext cx="1153753" cy="1358900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 userDrawn="1"/>
          </p:nvSpPr>
          <p:spPr>
            <a:xfrm>
              <a:off x="5322406" y="8856452"/>
              <a:ext cx="273262" cy="776377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87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831167" y="1985533"/>
            <a:ext cx="22720121" cy="5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866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831146" y="7557667"/>
            <a:ext cx="22720121" cy="21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46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22591748" y="12435243"/>
            <a:ext cx="1463105" cy="1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73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sz="2667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5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6100" y="2033270"/>
            <a:ext cx="2289464" cy="877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14000"/>
              </a:lnSpc>
              <a:defRPr sz="11999" baseline="0">
                <a:latin typeface="Yandex Sans Text Light" panose="02000000000000000000" pitchFamily="2" charset="-52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 smtClean="0"/>
              <a:t>Имя и Фамилия, должность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206" y="1963435"/>
            <a:ext cx="1527082" cy="987327"/>
          </a:xfrm>
          <a:prstGeom prst="rect">
            <a:avLst/>
          </a:prstGeom>
        </p:spPr>
      </p:pic>
      <p:sp>
        <p:nvSpPr>
          <p:cNvPr id="9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59811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 smtClean="0"/>
              <a:t>                    Логотип Сервиса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207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73" userDrawn="1">
          <p15:clr>
            <a:srgbClr val="FBAE40"/>
          </p15:clr>
        </p15:guide>
        <p15:guide id="2" orient="horz" pos="143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6833" y="5252224"/>
            <a:ext cx="6470897" cy="238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26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4"/>
          </a:xfrm>
          <a:prstGeom prst="rect">
            <a:avLst/>
          </a:prstGeom>
        </p:spPr>
        <p:txBody>
          <a:bodyPr wrap="square" anchor="ctr"/>
          <a:lstStyle>
            <a:lvl1pPr marL="0" marR="0" indent="0" algn="l" defTabSz="1828709" rtl="0" eaLnBrk="1" fontAlgn="auto" latinLnBrk="0" hangingPunct="1">
              <a:lnSpc>
                <a:spcPts val="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999" baseline="0">
                <a:latin typeface="Yandex Sans Text Light" panose="02000000000000000000" pitchFamily="2" charset="-52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 baseline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 smtClean="0"/>
              <a:t>Имя и Фамилия, должность</a:t>
            </a:r>
            <a:endParaRPr lang="en-US" dirty="0"/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16007206" y="1897063"/>
            <a:ext cx="5342400" cy="1144587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 smtClean="0"/>
              <a:t>Логотип</a:t>
            </a:r>
            <a:r>
              <a:rPr lang="en-US" dirty="0" smtClean="0"/>
              <a:t> </a:t>
            </a:r>
            <a:r>
              <a:rPr lang="ru-RU" dirty="0" smtClean="0"/>
              <a:t>партнёра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6100" y="1955343"/>
            <a:ext cx="2329024" cy="857788"/>
          </a:xfrm>
          <a:prstGeom prst="rect">
            <a:avLst/>
          </a:prstGeom>
        </p:spPr>
      </p:pic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65780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 smtClean="0"/>
              <a:t>                    Логотип Сервиса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5654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NDA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3"/>
          </a:xfrm>
          <a:prstGeom prst="rect">
            <a:avLst/>
          </a:prstGeom>
        </p:spPr>
        <p:txBody>
          <a:bodyPr anchor="ctr"/>
          <a:lstStyle>
            <a:lvl1pPr marL="0" marR="0" indent="0" algn="l" defTabSz="1828709" rtl="0" eaLnBrk="1" fontAlgn="auto" latinLnBrk="0" hangingPunct="1">
              <a:lnSpc>
                <a:spcPts val="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999">
                <a:latin typeface="Yandex Sans Text Light" panose="02000000000000000000" pitchFamily="2" charset="-52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 smtClean="0"/>
              <a:t>Имя и Фамилия, должность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206" y="1963435"/>
            <a:ext cx="1527082" cy="987327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6100" y="1955343"/>
            <a:ext cx="2329024" cy="857788"/>
          </a:xfrm>
          <a:prstGeom prst="rect">
            <a:avLst/>
          </a:prstGeom>
        </p:spPr>
      </p:pic>
      <p:sp>
        <p:nvSpPr>
          <p:cNvPr id="10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65780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 smtClean="0"/>
              <a:t>                    Логотип Сервиса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773">
          <p15:clr>
            <a:srgbClr val="FBAE40"/>
          </p15:clr>
        </p15:guide>
        <p15:guide id="2" orient="horz" pos="14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3048000"/>
            <a:ext cx="18317481" cy="7249764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14000"/>
              </a:lnSpc>
              <a:defRPr sz="11999">
                <a:latin typeface="Yandex Sans Text Light" panose="020000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053556" y="1294841"/>
            <a:ext cx="18273713" cy="763587"/>
          </a:xfrm>
        </p:spPr>
        <p:txBody>
          <a:bodyPr tIns="0" anchor="t"/>
          <a:lstStyle>
            <a:lvl1pPr marL="0" indent="0">
              <a:buNone/>
              <a:defRPr sz="4800">
                <a:solidFill>
                  <a:schemeClr val="tx1"/>
                </a:solidFill>
                <a:latin typeface="Yandex Sans Text Thin" pitchFamily="2" charset="-52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9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206" y="12734400"/>
            <a:ext cx="1525587" cy="46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826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607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 anchor="t"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19461162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Ключевая мысль</a:t>
            </a:r>
          </a:p>
          <a:p>
            <a:pPr lvl="2"/>
            <a:r>
              <a:rPr lang="ru-RU" dirty="0" smtClean="0"/>
              <a:t>Маркированный список</a:t>
            </a:r>
          </a:p>
          <a:p>
            <a:pPr lvl="3"/>
            <a:r>
              <a:rPr lang="ru-RU" dirty="0" smtClean="0"/>
              <a:t>Нумерованный список</a:t>
            </a:r>
          </a:p>
          <a:p>
            <a:pPr lvl="4"/>
            <a:r>
              <a:rPr lang="ru-RU" dirty="0" smtClean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0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048000"/>
            <a:ext cx="22124509" cy="9158288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Ключевая мысль</a:t>
            </a:r>
          </a:p>
          <a:p>
            <a:pPr lvl="2"/>
            <a:r>
              <a:rPr lang="ru-RU" dirty="0" smtClean="0"/>
              <a:t>Маркированный список</a:t>
            </a:r>
          </a:p>
          <a:p>
            <a:pPr lvl="3"/>
            <a:r>
              <a:rPr lang="ru-RU" dirty="0" smtClean="0"/>
              <a:t>Нумерованный список</a:t>
            </a:r>
          </a:p>
          <a:p>
            <a:pPr lvl="4"/>
            <a:r>
              <a:rPr lang="ru-RU" dirty="0" smtClean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12687300"/>
            <a:ext cx="19461162" cy="381602"/>
          </a:xfrm>
          <a:prstGeom prst="rect">
            <a:avLst/>
          </a:prstGeom>
        </p:spPr>
        <p:txBody>
          <a:bodyPr vert="horz" lIns="0" tIns="324000" rIns="91440" bIns="0" rtlCol="0" anchor="b"/>
          <a:lstStyle>
            <a:lvl1pPr algn="l">
              <a:lnSpc>
                <a:spcPts val="3400"/>
              </a:lnSpc>
              <a:defRPr sz="3000" baseline="0">
                <a:solidFill>
                  <a:schemeClr val="tx1"/>
                </a:solidFill>
                <a:latin typeface="Yandex Sans Text Light" panose="02000000000000000000" pitchFamily="2" charset="-52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110700" y="12687300"/>
            <a:ext cx="1144587" cy="381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0">
                <a:solidFill>
                  <a:schemeClr val="tx1"/>
                </a:solidFill>
                <a:latin typeface="Yandex Sans Text Light" panose="02000000000000000000" pitchFamily="2" charset="-52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762002"/>
            <a:ext cx="22124509" cy="1135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3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3" r:id="rId2"/>
    <p:sldLayoutId id="2147483685" r:id="rId3"/>
    <p:sldLayoutId id="2147483711" r:id="rId4"/>
    <p:sldLayoutId id="2147483719" r:id="rId5"/>
    <p:sldLayoutId id="2147483720" r:id="rId6"/>
    <p:sldLayoutId id="2147483714" r:id="rId7"/>
    <p:sldLayoutId id="2147483690" r:id="rId8"/>
    <p:sldLayoutId id="2147483716" r:id="rId9"/>
    <p:sldLayoutId id="2147483733" r:id="rId10"/>
    <p:sldLayoutId id="2147483696" r:id="rId11"/>
    <p:sldLayoutId id="2147483702" r:id="rId12"/>
    <p:sldLayoutId id="2147483701" r:id="rId13"/>
    <p:sldLayoutId id="2147483700" r:id="rId14"/>
    <p:sldLayoutId id="2147483732" r:id="rId15"/>
    <p:sldLayoutId id="2147483699" r:id="rId16"/>
    <p:sldLayoutId id="2147483698" r:id="rId17"/>
    <p:sldLayoutId id="2147483703" r:id="rId18"/>
    <p:sldLayoutId id="2147483734" r:id="rId19"/>
    <p:sldLayoutId id="2147483705" r:id="rId20"/>
    <p:sldLayoutId id="2147483706" r:id="rId21"/>
    <p:sldLayoutId id="2147483717" r:id="rId22"/>
    <p:sldLayoutId id="2147483691" r:id="rId23"/>
    <p:sldLayoutId id="2147483730" r:id="rId24"/>
    <p:sldLayoutId id="2147483735" r:id="rId2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828709" rtl="0" eaLnBrk="1" latinLnBrk="0" hangingPunct="1">
        <a:lnSpc>
          <a:spcPts val="10000"/>
        </a:lnSpc>
        <a:spcBef>
          <a:spcPct val="0"/>
        </a:spcBef>
        <a:buNone/>
        <a:defRPr sz="8000" kern="1200">
          <a:solidFill>
            <a:schemeClr val="tx1"/>
          </a:solidFill>
          <a:latin typeface="Yandex Sans Text Regular" pitchFamily="2" charset="-52"/>
          <a:ea typeface="+mj-ea"/>
          <a:cs typeface="+mj-cs"/>
        </a:defRPr>
      </a:lvl1pPr>
    </p:titleStyle>
    <p:bodyStyle>
      <a:lvl1pPr marL="0" indent="0" algn="l" defTabSz="1828709" rtl="0" eaLnBrk="1" latinLnBrk="0" hangingPunct="1">
        <a:lnSpc>
          <a:spcPts val="6000"/>
        </a:lnSpc>
        <a:spcBef>
          <a:spcPts val="3000"/>
        </a:spcBef>
        <a:spcAft>
          <a:spcPts val="3000"/>
        </a:spcAft>
        <a:buFontTx/>
        <a:buNone/>
        <a:defRPr sz="48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1pPr>
      <a:lvl2pPr marL="0" indent="-720000" algn="l" defTabSz="1908000" rtl="0" eaLnBrk="1" latinLnBrk="0" hangingPunct="1">
        <a:lnSpc>
          <a:spcPts val="6000"/>
        </a:lnSpc>
        <a:spcBef>
          <a:spcPts val="0"/>
        </a:spcBef>
        <a:spcAft>
          <a:spcPts val="0"/>
        </a:spcAft>
        <a:buClr>
          <a:schemeClr val="tx2"/>
        </a:buClr>
        <a:buSzPct val="120000"/>
        <a:buFont typeface="Impact" panose="020B0806030902050204" pitchFamily="34" charset="0"/>
        <a:buChar char="▌"/>
        <a:defRPr sz="4800" kern="1200" baseline="0">
          <a:solidFill>
            <a:schemeClr val="tx1"/>
          </a:solidFill>
          <a:latin typeface="Yandex Sans Text Regular" pitchFamily="2" charset="-52"/>
          <a:ea typeface="+mn-ea"/>
          <a:cs typeface="+mn-cs"/>
        </a:defRPr>
      </a:lvl2pPr>
      <a:lvl3pPr marL="1512000" indent="-720000" algn="l" defTabSz="1828709" rtl="0" eaLnBrk="1" latinLnBrk="0" hangingPunct="1">
        <a:lnSpc>
          <a:spcPts val="6000"/>
        </a:lnSpc>
        <a:spcBef>
          <a:spcPts val="3000"/>
        </a:spcBef>
        <a:spcAft>
          <a:spcPts val="0"/>
        </a:spcAft>
        <a:buSzPct val="150000"/>
        <a:buFont typeface="Yandex Sans Text Light" panose="02000000000000000000" pitchFamily="2" charset="-52"/>
        <a:buChar char="›"/>
        <a:defRPr sz="48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3pPr>
      <a:lvl4pPr marL="1512000" indent="-720000" algn="l" defTabSz="1828709" rtl="0" eaLnBrk="1" latinLnBrk="0" hangingPunct="1">
        <a:lnSpc>
          <a:spcPts val="6000"/>
        </a:lnSpc>
        <a:spcBef>
          <a:spcPts val="3000"/>
        </a:spcBef>
        <a:spcAft>
          <a:spcPts val="0"/>
        </a:spcAft>
        <a:buFont typeface="+mj-lt"/>
        <a:buAutoNum type="arabicPeriod"/>
        <a:defRPr sz="48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4pPr>
      <a:lvl5pPr marL="0" indent="0" algn="l" defTabSz="1828709" rtl="0" eaLnBrk="1" latinLnBrk="0" hangingPunct="1">
        <a:lnSpc>
          <a:spcPts val="6000"/>
        </a:lnSpc>
        <a:spcBef>
          <a:spcPts val="3000"/>
        </a:spcBef>
        <a:spcAft>
          <a:spcPts val="3000"/>
        </a:spcAft>
        <a:buFontTx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680">
          <p15:clr>
            <a:srgbClr val="F26B43"/>
          </p15:clr>
        </p15:guide>
        <p15:guide id="2" pos="7439">
          <p15:clr>
            <a:srgbClr val="F26B43"/>
          </p15:clr>
        </p15:guide>
        <p15:guide id="3" pos="7199">
          <p15:clr>
            <a:srgbClr val="F26B43"/>
          </p15:clr>
        </p15:guide>
        <p15:guide id="4" pos="6958">
          <p15:clr>
            <a:srgbClr val="F26B43"/>
          </p15:clr>
        </p15:guide>
        <p15:guide id="5" pos="6718">
          <p15:clr>
            <a:srgbClr val="F26B43"/>
          </p15:clr>
        </p15:guide>
        <p15:guide id="6" pos="6478">
          <p15:clr>
            <a:srgbClr val="F26B43"/>
          </p15:clr>
        </p15:guide>
        <p15:guide id="7" pos="6237">
          <p15:clr>
            <a:srgbClr val="F26B43"/>
          </p15:clr>
        </p15:guide>
        <p15:guide id="8" pos="5997">
          <p15:clr>
            <a:srgbClr val="F26B43"/>
          </p15:clr>
        </p15:guide>
        <p15:guide id="9" pos="5756">
          <p15:clr>
            <a:srgbClr val="F26B43"/>
          </p15:clr>
        </p15:guide>
        <p15:guide id="10" pos="5516">
          <p15:clr>
            <a:srgbClr val="F26B43"/>
          </p15:clr>
        </p15:guide>
        <p15:guide id="11" pos="5276">
          <p15:clr>
            <a:srgbClr val="F26B43"/>
          </p15:clr>
        </p15:guide>
        <p15:guide id="12" pos="5035">
          <p15:clr>
            <a:srgbClr val="F26B43"/>
          </p15:clr>
        </p15:guide>
        <p15:guide id="13" pos="4555">
          <p15:clr>
            <a:srgbClr val="F26B43"/>
          </p15:clr>
        </p15:guide>
        <p15:guide id="14" pos="4795">
          <p15:clr>
            <a:srgbClr val="F26B43"/>
          </p15:clr>
        </p15:guide>
        <p15:guide id="15" pos="4314">
          <p15:clr>
            <a:srgbClr val="F26B43"/>
          </p15:clr>
        </p15:guide>
        <p15:guide id="16" pos="4074">
          <p15:clr>
            <a:srgbClr val="F26B43"/>
          </p15:clr>
        </p15:guide>
        <p15:guide id="17" pos="3353">
          <p15:clr>
            <a:srgbClr val="F26B43"/>
          </p15:clr>
        </p15:guide>
        <p15:guide id="18" pos="3833">
          <p15:clr>
            <a:srgbClr val="F26B43"/>
          </p15:clr>
        </p15:guide>
        <p15:guide id="19" pos="3112">
          <p15:clr>
            <a:srgbClr val="F26B43"/>
          </p15:clr>
        </p15:guide>
        <p15:guide id="20" pos="2872">
          <p15:clr>
            <a:srgbClr val="F26B43"/>
          </p15:clr>
        </p15:guide>
        <p15:guide id="21" pos="2632">
          <p15:clr>
            <a:srgbClr val="F26B43"/>
          </p15:clr>
        </p15:guide>
        <p15:guide id="23" pos="3593">
          <p15:clr>
            <a:srgbClr val="F26B43"/>
          </p15:clr>
        </p15:guide>
        <p15:guide id="25" pos="7920">
          <p15:clr>
            <a:srgbClr val="F26B43"/>
          </p15:clr>
        </p15:guide>
        <p15:guide id="27" pos="8401">
          <p15:clr>
            <a:srgbClr val="F26B43"/>
          </p15:clr>
        </p15:guide>
        <p15:guide id="28" pos="8641">
          <p15:clr>
            <a:srgbClr val="F26B43"/>
          </p15:clr>
        </p15:guide>
        <p15:guide id="29" pos="8881">
          <p15:clr>
            <a:srgbClr val="F26B43"/>
          </p15:clr>
        </p15:guide>
        <p15:guide id="30" pos="9122">
          <p15:clr>
            <a:srgbClr val="F26B43"/>
          </p15:clr>
        </p15:guide>
        <p15:guide id="31" pos="9362">
          <p15:clr>
            <a:srgbClr val="F26B43"/>
          </p15:clr>
        </p15:guide>
        <p15:guide id="32" pos="9603">
          <p15:clr>
            <a:srgbClr val="F26B43"/>
          </p15:clr>
        </p15:guide>
        <p15:guide id="33" pos="10083">
          <p15:clr>
            <a:srgbClr val="F26B43"/>
          </p15:clr>
        </p15:guide>
        <p15:guide id="34" pos="9843">
          <p15:clr>
            <a:srgbClr val="F26B43"/>
          </p15:clr>
        </p15:guide>
        <p15:guide id="35" pos="10324">
          <p15:clr>
            <a:srgbClr val="F26B43"/>
          </p15:clr>
        </p15:guide>
        <p15:guide id="36" pos="11516">
          <p15:clr>
            <a:srgbClr val="F26B43"/>
          </p15:clr>
        </p15:guide>
        <p15:guide id="37" pos="10804">
          <p15:clr>
            <a:srgbClr val="F26B43"/>
          </p15:clr>
        </p15:guide>
        <p15:guide id="38" pos="10564">
          <p15:clr>
            <a:srgbClr val="F26B43"/>
          </p15:clr>
        </p15:guide>
        <p15:guide id="39" pos="11045">
          <p15:clr>
            <a:srgbClr val="F26B43"/>
          </p15:clr>
        </p15:guide>
        <p15:guide id="40" pos="11285">
          <p15:clr>
            <a:srgbClr val="F26B43"/>
          </p15:clr>
        </p15:guide>
        <p15:guide id="41" pos="11766">
          <p15:clr>
            <a:srgbClr val="F26B43"/>
          </p15:clr>
        </p15:guide>
        <p15:guide id="42" pos="12006">
          <p15:clr>
            <a:srgbClr val="F26B43"/>
          </p15:clr>
        </p15:guide>
        <p15:guide id="43" pos="12487">
          <p15:clr>
            <a:srgbClr val="F26B43"/>
          </p15:clr>
        </p15:guide>
        <p15:guide id="44" pos="12247">
          <p15:clr>
            <a:srgbClr val="F26B43"/>
          </p15:clr>
        </p15:guide>
        <p15:guide id="45" pos="12727">
          <p15:clr>
            <a:srgbClr val="F26B43"/>
          </p15:clr>
        </p15:guide>
        <p15:guide id="46" pos="12968">
          <p15:clr>
            <a:srgbClr val="F26B43"/>
          </p15:clr>
        </p15:guide>
        <p15:guide id="47" pos="13208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4080">
          <p15:clr>
            <a:srgbClr val="F26B43"/>
          </p15:clr>
        </p15:guide>
        <p15:guide id="50" orient="horz" pos="3839">
          <p15:clr>
            <a:srgbClr val="F26B43"/>
          </p15:clr>
        </p15:guide>
        <p15:guide id="51" orient="horz" pos="3118">
          <p15:clr>
            <a:srgbClr val="F26B43"/>
          </p15:clr>
        </p15:guide>
        <p15:guide id="52" orient="horz" pos="2878">
          <p15:clr>
            <a:srgbClr val="F26B43"/>
          </p15:clr>
        </p15:guide>
        <p15:guide id="53" orient="horz" pos="2637">
          <p15:clr>
            <a:srgbClr val="F26B43"/>
          </p15:clr>
        </p15:guide>
        <p15:guide id="54" orient="horz" pos="2397">
          <p15:clr>
            <a:srgbClr val="F26B43"/>
          </p15:clr>
        </p15:guide>
        <p15:guide id="55" orient="horz" pos="2157">
          <p15:clr>
            <a:srgbClr val="F26B43"/>
          </p15:clr>
        </p15:guide>
        <p15:guide id="56" orient="horz" pos="1916">
          <p15:clr>
            <a:srgbClr val="F26B43"/>
          </p15:clr>
        </p15:guide>
        <p15:guide id="57" orient="horz" pos="1195">
          <p15:clr>
            <a:srgbClr val="F26B43"/>
          </p15:clr>
        </p15:guide>
        <p15:guide id="58" orient="horz" pos="955">
          <p15:clr>
            <a:srgbClr val="F26B43"/>
          </p15:clr>
        </p15:guide>
        <p15:guide id="59" orient="horz" pos="714">
          <p15:clr>
            <a:srgbClr val="F26B43"/>
          </p15:clr>
        </p15:guide>
        <p15:guide id="62" orient="horz" pos="4560">
          <p15:clr>
            <a:srgbClr val="F26B43"/>
          </p15:clr>
        </p15:guide>
        <p15:guide id="63" orient="horz" pos="4801">
          <p15:clr>
            <a:srgbClr val="F26B43"/>
          </p15:clr>
        </p15:guide>
        <p15:guide id="64" orient="horz" pos="5282">
          <p15:clr>
            <a:srgbClr val="F26B43"/>
          </p15:clr>
        </p15:guide>
        <p15:guide id="65" orient="horz" pos="5522">
          <p15:clr>
            <a:srgbClr val="F26B43"/>
          </p15:clr>
        </p15:guide>
        <p15:guide id="66" orient="horz" pos="5762">
          <p15:clr>
            <a:srgbClr val="F26B43"/>
          </p15:clr>
        </p15:guide>
        <p15:guide id="67" orient="horz" pos="6003">
          <p15:clr>
            <a:srgbClr val="F26B43"/>
          </p15:clr>
        </p15:guide>
        <p15:guide id="68" orient="horz" pos="6243">
          <p15:clr>
            <a:srgbClr val="F26B43"/>
          </p15:clr>
        </p15:guide>
        <p15:guide id="69" orient="horz" pos="6483">
          <p15:clr>
            <a:srgbClr val="F26B43"/>
          </p15:clr>
        </p15:guide>
        <p15:guide id="70" orient="horz" pos="6724">
          <p15:clr>
            <a:srgbClr val="F26B43"/>
          </p15:clr>
        </p15:guide>
        <p15:guide id="71" orient="horz" pos="6964">
          <p15:clr>
            <a:srgbClr val="F26B43"/>
          </p15:clr>
        </p15:guide>
        <p15:guide id="72" orient="horz" pos="7685">
          <p15:clr>
            <a:srgbClr val="F26B43"/>
          </p15:clr>
        </p15:guide>
        <p15:guide id="73" orient="horz" pos="7445">
          <p15:clr>
            <a:srgbClr val="F26B43"/>
          </p15:clr>
        </p15:guide>
        <p15:guide id="74" orient="horz" pos="7205">
          <p15:clr>
            <a:srgbClr val="F26B43"/>
          </p15:clr>
        </p15:guide>
        <p15:guide id="75" pos="8160">
          <p15:clr>
            <a:srgbClr val="F26B43"/>
          </p15:clr>
        </p15:guide>
        <p15:guide id="76" orient="horz" pos="3599">
          <p15:clr>
            <a:srgbClr val="F26B43"/>
          </p15:clr>
        </p15:guide>
        <p15:guide id="77" orient="horz" pos="3358">
          <p15:clr>
            <a:srgbClr val="F26B43"/>
          </p15:clr>
        </p15:guide>
        <p15:guide id="78" orient="horz" pos="5041">
          <p15:clr>
            <a:srgbClr val="F26B43"/>
          </p15:clr>
        </p15:guide>
        <p15:guide id="79" pos="2391">
          <p15:clr>
            <a:srgbClr val="F26B43"/>
          </p15:clr>
        </p15:guide>
        <p15:guide id="80" pos="2151">
          <p15:clr>
            <a:srgbClr val="F26B43"/>
          </p15:clr>
        </p15:guide>
        <p15:guide id="81" pos="1910">
          <p15:clr>
            <a:srgbClr val="F26B43"/>
          </p15:clr>
        </p15:guide>
        <p15:guide id="82" pos="1670">
          <p15:clr>
            <a:srgbClr val="F26B43"/>
          </p15:clr>
        </p15:guide>
        <p15:guide id="83" pos="1430">
          <p15:clr>
            <a:srgbClr val="F26B43"/>
          </p15:clr>
        </p15:guide>
        <p15:guide id="84" pos="1189">
          <p15:clr>
            <a:srgbClr val="F26B43"/>
          </p15:clr>
        </p15:guide>
        <p15:guide id="85" pos="949">
          <p15:clr>
            <a:srgbClr val="F26B43"/>
          </p15:clr>
        </p15:guide>
        <p15:guide id="86" pos="709">
          <p15:clr>
            <a:srgbClr val="F26B43"/>
          </p15:clr>
        </p15:guide>
        <p15:guide id="87" pos="13449">
          <p15:clr>
            <a:srgbClr val="F26B43"/>
          </p15:clr>
        </p15:guide>
        <p15:guide id="88" pos="13689">
          <p15:clr>
            <a:srgbClr val="F26B43"/>
          </p15:clr>
        </p15:guide>
        <p15:guide id="89" pos="13929">
          <p15:clr>
            <a:srgbClr val="F26B43"/>
          </p15:clr>
        </p15:guide>
        <p15:guide id="90" pos="14170">
          <p15:clr>
            <a:srgbClr val="F26B43"/>
          </p15:clr>
        </p15:guide>
        <p15:guide id="91" pos="14410">
          <p15:clr>
            <a:srgbClr val="F26B43"/>
          </p15:clr>
        </p15:guide>
        <p15:guide id="92" pos="14650">
          <p15:clr>
            <a:srgbClr val="F26B43"/>
          </p15:clr>
        </p15:guide>
        <p15:guide id="93" orient="horz" pos="4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Prepare for the Gradient Boosting tutorial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2"/>
            <a:r>
              <a:rPr lang="en-US" dirty="0">
                <a:solidFill>
                  <a:schemeClr val="bg1"/>
                </a:solidFill>
              </a:rPr>
              <a:t>Download the </a:t>
            </a:r>
            <a:r>
              <a:rPr lang="en-US" dirty="0" smtClean="0">
                <a:solidFill>
                  <a:schemeClr val="bg1"/>
                </a:solidFill>
              </a:rPr>
              <a:t>notebook:</a:t>
            </a:r>
          </a:p>
          <a:p>
            <a:pPr marL="792000" lvl="2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https://drive.google.com/file/d/1iTM_TixmwWREdTB830BASap0P7aCLrX1/view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smtClean="0">
                <a:solidFill>
                  <a:schemeClr val="bg1"/>
                </a:solidFill>
              </a:rPr>
              <a:t>bit.ly/2GXIysG OR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git</a:t>
            </a:r>
            <a:r>
              <a:rPr lang="en-US" dirty="0" smtClean="0">
                <a:solidFill>
                  <a:schemeClr val="bg1"/>
                </a:solidFill>
              </a:rPr>
              <a:t> clone https://github.com/catboost/tutorials</a:t>
            </a:r>
          </a:p>
          <a:p>
            <a:pPr marL="7920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cd events/2019_odsc_east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Install the libraries:</a:t>
            </a:r>
          </a:p>
          <a:p>
            <a:pPr marL="7920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pip install </a:t>
            </a:r>
            <a:r>
              <a:rPr lang="en-US" dirty="0" err="1" smtClean="0">
                <a:solidFill>
                  <a:schemeClr val="bg1"/>
                </a:solidFill>
              </a:rPr>
              <a:t>catboost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ipywidgets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sklearn</a:t>
            </a:r>
            <a:endParaRPr lang="en-US" dirty="0" smtClean="0">
              <a:solidFill>
                <a:schemeClr val="bg1"/>
              </a:solidFill>
            </a:endParaRPr>
          </a:p>
          <a:p>
            <a:pPr marL="792000" lvl="2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jupyter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nbextension</a:t>
            </a:r>
            <a:r>
              <a:rPr lang="en-US" dirty="0" smtClean="0">
                <a:solidFill>
                  <a:schemeClr val="bg1"/>
                </a:solidFill>
              </a:rPr>
              <a:t> enable --</a:t>
            </a:r>
            <a:r>
              <a:rPr lang="en-US" dirty="0" err="1" smtClean="0">
                <a:solidFill>
                  <a:schemeClr val="bg1"/>
                </a:solidFill>
              </a:rPr>
              <a:t>py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widgetsnbextension</a:t>
            </a:r>
            <a:endParaRPr lang="en-US" dirty="0">
              <a:solidFill>
                <a:schemeClr val="bg1"/>
              </a:solidFill>
            </a:endParaRPr>
          </a:p>
          <a:p>
            <a:pPr marL="792000" lvl="2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2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Categorical features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6200000">
            <a:off x="10154553" y="5317620"/>
            <a:ext cx="6551414" cy="4414820"/>
            <a:chOff x="3091271" y="403935"/>
            <a:chExt cx="17465138" cy="7765689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 flipV="1">
              <a:off x="10714837" y="2271135"/>
              <a:ext cx="7418745" cy="4221292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330130" y="2174548"/>
              <a:ext cx="7301043" cy="4526541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 flipV="1">
              <a:off x="12721205" y="334417"/>
              <a:ext cx="7497214" cy="8173194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3936398" y="-172713"/>
              <a:ext cx="7497210" cy="9187463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8458744" y="4174736"/>
              <a:ext cx="7652595" cy="110993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Овал 38"/>
          <p:cNvSpPr/>
          <p:nvPr/>
        </p:nvSpPr>
        <p:spPr>
          <a:xfrm rot="16200000" flipH="1">
            <a:off x="15563376" y="5285312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 rot="16200000" flipH="1">
            <a:off x="15563376" y="8831734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 rot="16200000" flipH="1">
            <a:off x="15563376" y="6986242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 rot="16200000" flipH="1">
            <a:off x="15563376" y="10604354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 rot="16200000" flipH="1">
            <a:off x="15563376" y="3703236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477304" y="6832170"/>
            <a:ext cx="4731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Occupation</a:t>
            </a:r>
            <a:endParaRPr lang="ru-RU" sz="48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16657544" y="3609599"/>
            <a:ext cx="621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Engineer</a:t>
            </a:r>
            <a:endParaRPr lang="ru-RU" sz="48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6657545" y="5132065"/>
            <a:ext cx="4731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Designer</a:t>
            </a:r>
            <a:endParaRPr lang="ru-RU" sz="4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6508907" y="6886505"/>
            <a:ext cx="6217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Writer</a:t>
            </a:r>
            <a:endParaRPr lang="ru-RU" sz="4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16508907" y="8666459"/>
            <a:ext cx="6217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Manager</a:t>
            </a:r>
            <a:endParaRPr lang="ru-RU" sz="48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16508907" y="10514793"/>
            <a:ext cx="6217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HR</a:t>
            </a:r>
            <a:r>
              <a:rPr lang="ru-RU" sz="4800" dirty="0">
                <a:solidFill>
                  <a:schemeClr val="bg1"/>
                </a:solidFill>
              </a:rPr>
              <a:t> </a:t>
            </a:r>
            <a:endParaRPr lang="ru-RU" sz="4800" dirty="0" smtClean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213182" y="4481715"/>
            <a:ext cx="7894241" cy="12241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5327" y="4648464"/>
            <a:ext cx="747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Categorical data</a:t>
            </a:r>
            <a:endParaRPr lang="ru-RU" sz="4800" dirty="0" smtClean="0"/>
          </a:p>
        </p:txBody>
      </p:sp>
      <p:sp>
        <p:nvSpPr>
          <p:cNvPr id="25" name="Овал 24"/>
          <p:cNvSpPr/>
          <p:nvPr/>
        </p:nvSpPr>
        <p:spPr>
          <a:xfrm rot="16200000" flipH="1">
            <a:off x="11000731" y="6936237"/>
            <a:ext cx="763309" cy="763309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0" grpId="0" animBg="1"/>
      <p:bldP spid="51" grpId="0" animBg="1"/>
      <p:bldP spid="52" grpId="0" animBg="1"/>
      <p:bldP spid="116" grpId="0"/>
      <p:bldP spid="34" grpId="0"/>
      <p:bldP spid="35" grpId="0"/>
      <p:bldP spid="38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CatBoost advantages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2"/>
            <a:r>
              <a:rPr lang="en-US" dirty="0">
                <a:solidFill>
                  <a:schemeClr val="bg1"/>
                </a:solidFill>
              </a:rPr>
              <a:t>Good quality with default </a:t>
            </a:r>
            <a:r>
              <a:rPr lang="en-US" dirty="0" smtClean="0">
                <a:solidFill>
                  <a:schemeClr val="bg1"/>
                </a:solidFill>
              </a:rPr>
              <a:t>parameters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Sophisticated categorical features support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Model analysis tools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3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comparison</a:t>
            </a:r>
            <a:endParaRPr lang="ru-RU" dirty="0"/>
          </a:p>
        </p:txBody>
      </p:sp>
      <p:graphicFrame>
        <p:nvGraphicFramePr>
          <p:cNvPr id="5" name="Диаграмма 14"/>
          <p:cNvGraphicFramePr>
            <a:graphicFrameLocks/>
          </p:cNvGraphicFramePr>
          <p:nvPr>
            <p:extLst/>
          </p:nvPr>
        </p:nvGraphicFramePr>
        <p:xfrm>
          <a:off x="1125535" y="3051710"/>
          <a:ext cx="22072155" cy="9148689"/>
        </p:xfrm>
        <a:graphic>
          <a:graphicData uri="http://schemas.openxmlformats.org/drawingml/2006/table">
            <a:tbl>
              <a:tblPr firstRow="1" lastRow="1"/>
              <a:tblGrid>
                <a:gridCol w="2669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35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8728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420553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endParaRPr lang="ru-RU" sz="3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82870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CatBoost</a:t>
                      </a:r>
                      <a:endParaRPr lang="de-DE" sz="3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Yandex Sans Text Light" charset="0"/>
                          <a:cs typeface="Yandex Sans Text Light" charset="0"/>
                        </a:rPr>
                        <a:t>             </a:t>
                      </a:r>
                      <a:r>
                        <a:rPr lang="en-US" sz="32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Yandex Sans Text Light" charset="0"/>
                          <a:cs typeface="Yandex Sans Text Light" charset="0"/>
                        </a:rPr>
                        <a:t>LightGBM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Yandex Sans Text Light" charset="0"/>
                          <a:cs typeface="Yandex Sans Text Light" charset="0"/>
                        </a:rPr>
                        <a:t>             </a:t>
                      </a:r>
                      <a:r>
                        <a:rPr lang="en-US" sz="32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Yandex Sans Text Light" charset="0"/>
                          <a:cs typeface="Yandex Sans Text Light" charset="0"/>
                        </a:rPr>
                        <a:t>XGBoost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Yandex Sans Text Light" charset="0"/>
                          <a:cs typeface="Yandex Sans Text Light" charset="0"/>
                        </a:rPr>
                        <a:t>H2O</a:t>
                      </a:r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Adult</a:t>
                      </a:r>
                      <a:endParaRPr lang="en-US" sz="3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0.269741</a:t>
                      </a:r>
                      <a:endParaRPr lang="nb-NO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0.276018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2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33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0.275423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ru-RU" sz="3200" b="0" i="0" baseline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2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11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0.275104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99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lv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Amazon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5941" marB="359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0.137720</a:t>
                      </a:r>
                      <a:endParaRPr lang="is-IS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0.163600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8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79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0.163271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18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55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0.162641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18.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09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lv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Appet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5941" marB="359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0.071511</a:t>
                      </a:r>
                      <a:endParaRPr lang="is-IS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0.071795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40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0.071760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35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0.072457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32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lv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Click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5941" marB="359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0.390902</a:t>
                      </a:r>
                      <a:endParaRPr lang="uk-UA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0.396328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39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0.396242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37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0.397595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1.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71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lv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Internet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5941" marB="359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0.208748</a:t>
                      </a:r>
                      <a:endParaRPr lang="is-IS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0.223154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6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90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0.225323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7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94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0.222091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6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39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Kdd98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5941" marB="359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0.194668</a:t>
                      </a:r>
                      <a:endParaRPr lang="it-IT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0.195759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56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0.195677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52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0.195395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37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Kddchurn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0.231289</a:t>
                      </a:r>
                      <a:endParaRPr lang="is-IS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0.232049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33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0.233123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79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0.232752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0.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63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66017">
                <a:tc>
                  <a:txBody>
                    <a:bodyPr/>
                    <a:lstStyle/>
                    <a:p>
                      <a:pPr marL="0" indent="0" algn="l" defTabSz="1300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Yandex Sans Text Light" charset="0"/>
                          <a:ea typeface="Yandex Sans Text Light" charset="0"/>
                          <a:cs typeface="Yandex Sans Text Light" charset="0"/>
                        </a:rPr>
                        <a:t>Kick</a:t>
                      </a:r>
                      <a:endParaRPr lang="en-US" sz="3200" b="0" i="0" u="none" strike="noStrike" kern="1200" dirty="0">
                        <a:solidFill>
                          <a:schemeClr val="tx1"/>
                        </a:solidFill>
                        <a:effectLst/>
                        <a:latin typeface="Yandex Sans Text Light" charset="0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b="0" i="0" dirty="0" smtClean="0">
                          <a:solidFill>
                            <a:schemeClr val="tx1"/>
                          </a:solidFill>
                          <a:effectLst/>
                          <a:latin typeface="Yandex Sans Text" charset="0"/>
                          <a:ea typeface="Yandex Sans Text" charset="0"/>
                          <a:cs typeface="Yandex Sans Text" charset="0"/>
                        </a:rPr>
                        <a:t>0.284793</a:t>
                      </a:r>
                      <a:endParaRPr lang="nb-NO" sz="3200" b="0" i="0" dirty="0">
                        <a:solidFill>
                          <a:schemeClr val="tx1"/>
                        </a:solidFill>
                        <a:effectLst/>
                        <a:latin typeface="Yandex Sans Text" charset="0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0.295660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" charset="0"/>
                        <a:cs typeface="Yandex Sans Tex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82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0.294647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46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Yandex Sans Text Light" charset="0"/>
                          <a:cs typeface="Yandex Sans Text Light" charset="0"/>
                        </a:rPr>
                        <a:t>0.294814</a:t>
                      </a:r>
                      <a:endParaRPr lang="mr-IN" sz="3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Yandex Sans Text Light" charset="0"/>
                        <a:cs typeface="Yandex Sans Text Light" charset="0"/>
                      </a:endParaRPr>
                    </a:p>
                  </a:txBody>
                  <a:tcPr marL="38160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+</a:t>
                      </a:r>
                      <a:r>
                        <a:rPr lang="en-US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 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3.</a:t>
                      </a:r>
                      <a:r>
                        <a:rPr lang="ru-RU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52</a:t>
                      </a:r>
                      <a:r>
                        <a:rPr lang="mr-IN" sz="3200" b="0" i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Yandex Sans Text" charset="0"/>
                          <a:cs typeface="Yandex Sans Text" charset="0"/>
                        </a:rPr>
                        <a:t>%</a:t>
                      </a:r>
                      <a:endParaRPr lang="mr-IN" sz="3200" b="0" i="0" dirty="0">
                        <a:solidFill>
                          <a:schemeClr val="bg2"/>
                        </a:solidFill>
                        <a:effectLst/>
                        <a:latin typeface="+mj-lt"/>
                        <a:ea typeface="Yandex Sans Text" charset="0"/>
                        <a:cs typeface="Yandex Sans Text" charset="0"/>
                      </a:endParaRPr>
                    </a:p>
                  </a:txBody>
                  <a:tcPr marL="0" marR="381600" marT="381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143000" y="12687300"/>
            <a:ext cx="19461162" cy="381602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Logloss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14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Speed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Training on CPU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Training on GPU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Prediction speed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1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</a:t>
            </a:r>
            <a:r>
              <a:rPr lang="ru-RU" dirty="0" smtClean="0"/>
              <a:t>: </a:t>
            </a:r>
            <a:r>
              <a:rPr lang="en-US" dirty="0" smtClean="0"/>
              <a:t>Comparison with other libraries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306" y="2333700"/>
            <a:ext cx="12153900" cy="10629900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143000" y="2723297"/>
            <a:ext cx="10320956" cy="910139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marL="0" indent="0" algn="l" defTabSz="1828709" rtl="0" eaLnBrk="1" latinLnBrk="0" hangingPunct="1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buFontTx/>
              <a:buNone/>
              <a:defRPr sz="48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1pPr>
            <a:lvl2pPr marL="0" indent="-720000" algn="l" defTabSz="1908000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Impact" panose="020B0806030902050204" pitchFamily="34" charset="0"/>
              <a:buChar char="▌"/>
              <a:defRPr sz="4800" kern="1200" baseline="0">
                <a:solidFill>
                  <a:schemeClr val="tx1"/>
                </a:solidFill>
                <a:latin typeface="Yandex Sans Text Regular" pitchFamily="2" charset="-52"/>
                <a:ea typeface="+mn-ea"/>
                <a:cs typeface="+mn-cs"/>
              </a:defRPr>
            </a:lvl2pPr>
            <a:lvl3pPr marL="1512000" indent="-720000" algn="l" defTabSz="1828709" rtl="0" eaLnBrk="1" latinLnBrk="0" hangingPunct="1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buSzPct val="150000"/>
              <a:buFont typeface="Yandex Sans Text Light" panose="02000000000000000000" pitchFamily="2" charset="-52"/>
              <a:buChar char="›"/>
              <a:defRPr sz="4800" kern="1200" baseline="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3pPr>
            <a:lvl4pPr marL="1512000" indent="-720000" algn="l" defTabSz="1828709" rtl="0" eaLnBrk="1" latinLnBrk="0" hangingPunct="1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buFont typeface="+mj-lt"/>
              <a:buAutoNum type="arabicPeriod"/>
              <a:defRPr sz="48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0" indent="0" algn="l" defTabSz="1828709" rtl="0" eaLnBrk="1" latinLnBrk="0" hangingPunct="1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 smtClean="0"/>
              <a:t>Parameters</a:t>
            </a:r>
            <a:r>
              <a:rPr lang="ru-RU" dirty="0" smtClean="0"/>
              <a:t>:</a:t>
            </a:r>
          </a:p>
          <a:p>
            <a:pPr lvl="1" indent="0">
              <a:buFont typeface="Impact" panose="020B0806030902050204" pitchFamily="34" charset="0"/>
              <a:buNone/>
            </a:pPr>
            <a:r>
              <a:rPr lang="en-US" dirty="0" smtClean="0"/>
              <a:t>128</a:t>
            </a:r>
            <a:r>
              <a:rPr lang="ru-RU" dirty="0" smtClean="0"/>
              <a:t> </a:t>
            </a:r>
            <a:r>
              <a:rPr lang="en-US" dirty="0" smtClean="0"/>
              <a:t>bins</a:t>
            </a:r>
            <a:r>
              <a:rPr lang="ru-RU" dirty="0" smtClean="0"/>
              <a:t>, 64 </a:t>
            </a:r>
            <a:r>
              <a:rPr lang="en-US" dirty="0" smtClean="0"/>
              <a:t>leafs</a:t>
            </a:r>
            <a:r>
              <a:rPr lang="ru-RU" dirty="0" smtClean="0"/>
              <a:t>, </a:t>
            </a:r>
            <a:r>
              <a:rPr lang="en-US" dirty="0" smtClean="0"/>
              <a:t>4</a:t>
            </a:r>
            <a:r>
              <a:rPr lang="ru-RU" dirty="0" smtClean="0"/>
              <a:t>00 </a:t>
            </a:r>
            <a:r>
              <a:rPr lang="en-US" dirty="0" smtClean="0"/>
              <a:t>iterations</a:t>
            </a:r>
            <a:endParaRPr lang="ru-RU" dirty="0" smtClean="0"/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 smtClean="0"/>
              <a:t>Higgs</a:t>
            </a:r>
            <a:r>
              <a:rPr lang="ru-RU" dirty="0" smtClean="0"/>
              <a:t>:</a:t>
            </a:r>
            <a:endParaRPr lang="en-US" dirty="0" smtClean="0"/>
          </a:p>
          <a:p>
            <a:pPr lvl="1" indent="0">
              <a:buFont typeface="Impact" panose="020B0806030902050204" pitchFamily="34" charset="0"/>
              <a:buNone/>
            </a:pPr>
            <a:r>
              <a:rPr lang="ru-RU" dirty="0" smtClean="0"/>
              <a:t>800 </a:t>
            </a:r>
            <a:r>
              <a:rPr lang="en-US" dirty="0" smtClean="0"/>
              <a:t>features</a:t>
            </a:r>
            <a:r>
              <a:rPr lang="ru-RU" dirty="0" smtClean="0"/>
              <a:t>, 4M </a:t>
            </a:r>
            <a:r>
              <a:rPr lang="en-US" dirty="0" smtClean="0"/>
              <a:t>samples</a:t>
            </a:r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 smtClean="0"/>
              <a:t>Epsilon:</a:t>
            </a:r>
          </a:p>
          <a:p>
            <a:pPr lvl="1" indent="0">
              <a:buFont typeface="Impact" panose="020B0806030902050204" pitchFamily="34" charset="0"/>
              <a:buNone/>
            </a:pPr>
            <a:r>
              <a:rPr lang="en-US" dirty="0" smtClean="0"/>
              <a:t>2000 features, 400K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</a:t>
            </a:r>
            <a:r>
              <a:rPr lang="ru-RU" dirty="0"/>
              <a:t>: </a:t>
            </a:r>
            <a:r>
              <a:rPr lang="en-US" dirty="0" smtClean="0"/>
              <a:t>Comparison with other libraries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723297"/>
            <a:ext cx="10320956" cy="9101391"/>
          </a:xfrm>
        </p:spPr>
        <p:txBody>
          <a:bodyPr/>
          <a:lstStyle/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/>
              <a:t>Parameters</a:t>
            </a:r>
            <a:r>
              <a:rPr lang="ru-RU" dirty="0" smtClean="0"/>
              <a:t>:</a:t>
            </a:r>
            <a:endParaRPr lang="ru-RU" dirty="0"/>
          </a:p>
          <a:p>
            <a:pPr lvl="1" indent="0">
              <a:buNone/>
            </a:pPr>
            <a:r>
              <a:rPr lang="en-US" dirty="0"/>
              <a:t>128</a:t>
            </a:r>
            <a:r>
              <a:rPr lang="ru-RU" dirty="0"/>
              <a:t> </a:t>
            </a:r>
            <a:r>
              <a:rPr lang="en-US" dirty="0"/>
              <a:t>bins</a:t>
            </a:r>
            <a:r>
              <a:rPr lang="ru-RU" dirty="0"/>
              <a:t>, 64 </a:t>
            </a:r>
            <a:r>
              <a:rPr lang="en-US" dirty="0"/>
              <a:t>leafs</a:t>
            </a:r>
            <a:r>
              <a:rPr lang="ru-RU" dirty="0"/>
              <a:t>, </a:t>
            </a:r>
            <a:r>
              <a:rPr lang="en-US" dirty="0"/>
              <a:t>4</a:t>
            </a:r>
            <a:r>
              <a:rPr lang="ru-RU" dirty="0"/>
              <a:t>00 </a:t>
            </a:r>
            <a:r>
              <a:rPr lang="en-US" dirty="0"/>
              <a:t>iterations</a:t>
            </a:r>
            <a:endParaRPr lang="ru-RU" dirty="0"/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/>
              <a:t>Higgs</a:t>
            </a:r>
            <a:r>
              <a:rPr lang="ru-RU" dirty="0"/>
              <a:t>:</a:t>
            </a:r>
            <a:endParaRPr lang="en-US" dirty="0"/>
          </a:p>
          <a:p>
            <a:pPr lvl="1" indent="0">
              <a:buNone/>
            </a:pPr>
            <a:r>
              <a:rPr lang="ru-RU" dirty="0"/>
              <a:t>800 </a:t>
            </a:r>
            <a:r>
              <a:rPr lang="en-US" dirty="0"/>
              <a:t>features</a:t>
            </a:r>
            <a:r>
              <a:rPr lang="ru-RU" dirty="0"/>
              <a:t>, 4M </a:t>
            </a:r>
            <a:r>
              <a:rPr lang="en-US" dirty="0"/>
              <a:t>samples</a:t>
            </a:r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/>
              <a:t>Epsilon:</a:t>
            </a:r>
          </a:p>
          <a:p>
            <a:pPr lvl="1" indent="0">
              <a:buNone/>
            </a:pPr>
            <a:r>
              <a:rPr lang="en-US" dirty="0"/>
              <a:t>2000 features, </a:t>
            </a:r>
            <a:r>
              <a:rPr lang="en-US" dirty="0" smtClean="0"/>
              <a:t>400K </a:t>
            </a:r>
            <a:r>
              <a:rPr lang="en-US" dirty="0"/>
              <a:t>samples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15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306" y="2278800"/>
            <a:ext cx="12153900" cy="1062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vs GPU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723297"/>
            <a:ext cx="10320956" cy="9101391"/>
          </a:xfrm>
        </p:spPr>
        <p:txBody>
          <a:bodyPr/>
          <a:lstStyle/>
          <a:p>
            <a:pPr marL="685800" lvl="1" indent="-685800">
              <a:buFont typeface="Arial" panose="020B0604020202020204" pitchFamily="34" charset="0"/>
              <a:buChar char="•"/>
            </a:pPr>
            <a:endParaRPr lang="ru-RU" dirty="0"/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ru-RU" dirty="0" err="1"/>
              <a:t>Dual-Socket</a:t>
            </a:r>
            <a:r>
              <a:rPr lang="ru-RU" dirty="0"/>
              <a:t> </a:t>
            </a:r>
            <a:r>
              <a:rPr lang="ru-RU" dirty="0" err="1"/>
              <a:t>Intel</a:t>
            </a:r>
            <a:r>
              <a:rPr lang="ru-RU" dirty="0"/>
              <a:t> </a:t>
            </a:r>
            <a:r>
              <a:rPr lang="ru-RU" dirty="0" err="1"/>
              <a:t>Xeon</a:t>
            </a:r>
            <a:r>
              <a:rPr lang="ru-RU" dirty="0"/>
              <a:t> E5-2660v4 </a:t>
            </a:r>
            <a:r>
              <a:rPr lang="en-US" dirty="0" smtClean="0"/>
              <a:t>as baseline</a:t>
            </a:r>
            <a:endParaRPr lang="ru-RU" dirty="0"/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 smtClean="0"/>
              <a:t>Several modern GPU as competitors</a:t>
            </a:r>
            <a:endParaRPr lang="ru-RU" dirty="0"/>
          </a:p>
          <a:p>
            <a:pPr marL="685800" lvl="1" indent="-685800">
              <a:buFont typeface="Arial" panose="020B0604020202020204" pitchFamily="34" charset="0"/>
              <a:buChar char="•"/>
            </a:pPr>
            <a:r>
              <a:rPr lang="en-US" dirty="0" smtClean="0"/>
              <a:t>Dataset</a:t>
            </a:r>
            <a:r>
              <a:rPr lang="ru-RU" dirty="0" smtClean="0"/>
              <a:t>: 800 </a:t>
            </a:r>
            <a:r>
              <a:rPr lang="en-US" dirty="0" smtClean="0"/>
              <a:t>features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16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606" y="2723297"/>
            <a:ext cx="11464731" cy="910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time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214004" y="3031547"/>
            <a:ext cx="15609202" cy="9253527"/>
            <a:chOff x="4214004" y="3031547"/>
            <a:chExt cx="15609202" cy="9253527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4004" y="3031547"/>
              <a:ext cx="15609202" cy="9253527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9138406" y="3423600"/>
              <a:ext cx="5724000" cy="381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9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Tutorial data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2"/>
            <a:r>
              <a:rPr lang="en-US" dirty="0">
                <a:solidFill>
                  <a:schemeClr val="bg1"/>
                </a:solidFill>
              </a:rPr>
              <a:t>Download the </a:t>
            </a:r>
            <a:r>
              <a:rPr lang="en-US" dirty="0" smtClean="0">
                <a:solidFill>
                  <a:schemeClr val="bg1"/>
                </a:solidFill>
              </a:rPr>
              <a:t>notebook:</a:t>
            </a:r>
          </a:p>
          <a:p>
            <a:pPr marL="792000" lvl="2" indent="0">
              <a:buNone/>
            </a:pPr>
            <a:r>
              <a:rPr lang="en-US" dirty="0">
                <a:solidFill>
                  <a:schemeClr val="bg1"/>
                </a:solidFill>
              </a:rPr>
              <a:t>http://bit.ly/2GXIysG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Install the libraries:</a:t>
            </a:r>
          </a:p>
          <a:p>
            <a:pPr marL="7920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pip install </a:t>
            </a:r>
            <a:r>
              <a:rPr lang="en-US" dirty="0" err="1" smtClean="0">
                <a:solidFill>
                  <a:schemeClr val="bg1"/>
                </a:solidFill>
              </a:rPr>
              <a:t>catboost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ipywidgets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sklearn</a:t>
            </a:r>
            <a:endParaRPr lang="en-US" dirty="0" smtClean="0">
              <a:solidFill>
                <a:schemeClr val="bg1"/>
              </a:solidFill>
            </a:endParaRPr>
          </a:p>
          <a:p>
            <a:pPr marL="792000" lvl="2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jupyter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nbextension</a:t>
            </a:r>
            <a:r>
              <a:rPr lang="en-US" dirty="0" smtClean="0">
                <a:solidFill>
                  <a:schemeClr val="bg1"/>
                </a:solidFill>
              </a:rPr>
              <a:t> enable --</a:t>
            </a:r>
            <a:r>
              <a:rPr lang="en-US" dirty="0" err="1" smtClean="0">
                <a:solidFill>
                  <a:schemeClr val="bg1"/>
                </a:solidFill>
              </a:rPr>
              <a:t>py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widgetsnbextension</a:t>
            </a:r>
            <a:endParaRPr lang="en-US" dirty="0">
              <a:solidFill>
                <a:schemeClr val="bg1"/>
              </a:solidFill>
            </a:endParaRPr>
          </a:p>
          <a:p>
            <a:pPr marL="792000" lvl="2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7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Coming soon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Sparse data support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New types of features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New methods for model and </a:t>
            </a:r>
            <a:r>
              <a:rPr lang="en-US" dirty="0" smtClean="0">
                <a:solidFill>
                  <a:schemeClr val="bg1"/>
                </a:solidFill>
              </a:rPr>
              <a:t>analysis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More metrics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Training speedups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Applying CatBoost in new programming languages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0792" y="447"/>
            <a:ext cx="24643995" cy="1371510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155807" y="9986596"/>
            <a:ext cx="12915159" cy="164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84" tIns="243784" rIns="243784" bIns="243784" anchor="t" anchorCtr="0">
            <a:noAutofit/>
          </a:bodyPr>
          <a:lstStyle/>
          <a:p>
            <a:pPr algn="r">
              <a:buClr>
                <a:srgbClr val="FFFFFF"/>
              </a:buClr>
            </a:pPr>
            <a:endParaRPr sz="9599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6943" y="690852"/>
            <a:ext cx="10952887" cy="205186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9848974" y="3231487"/>
            <a:ext cx="3451775" cy="91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84" tIns="243784" rIns="243784" bIns="243784" anchor="t" anchorCtr="0">
            <a:noAutofit/>
          </a:bodyPr>
          <a:lstStyle/>
          <a:p>
            <a:pPr>
              <a:buClr>
                <a:srgbClr val="FFFFFF"/>
              </a:buClr>
            </a:pPr>
            <a:r>
              <a:rPr lang="en" sz="48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@ODSC</a:t>
            </a:r>
            <a:endParaRPr sz="4800"/>
          </a:p>
        </p:txBody>
      </p:sp>
      <p:sp>
        <p:nvSpPr>
          <p:cNvPr id="58" name="Google Shape;58;p13"/>
          <p:cNvSpPr txBox="1"/>
          <p:nvPr/>
        </p:nvSpPr>
        <p:spPr>
          <a:xfrm>
            <a:off x="1311048" y="568559"/>
            <a:ext cx="14198276" cy="8229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84" tIns="243784" rIns="243784" bIns="243784" anchor="t" anchorCtr="0">
            <a:noAutofit/>
          </a:bodyPr>
          <a:lstStyle/>
          <a:p>
            <a:r>
              <a:rPr lang="en" sz="11500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OPEN </a:t>
            </a:r>
            <a:endParaRPr sz="11500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r>
              <a:rPr lang="en" sz="11500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DATA </a:t>
            </a:r>
            <a:endParaRPr sz="11500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r>
              <a:rPr lang="en" sz="11500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SCIENCE </a:t>
            </a:r>
            <a:endParaRPr sz="11500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r>
              <a:rPr lang="en" sz="11500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CONFERENCE</a:t>
            </a:r>
            <a:endParaRPr sz="19200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79135" y="11108574"/>
            <a:ext cx="14609449" cy="164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84" tIns="243784" rIns="243784" bIns="243784" anchor="t" anchorCtr="0">
            <a:noAutofit/>
          </a:bodyPr>
          <a:lstStyle/>
          <a:p>
            <a:pPr algn="r">
              <a:buClr>
                <a:srgbClr val="FFFFFF"/>
              </a:buClr>
            </a:pPr>
            <a:endParaRPr sz="64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r">
              <a:buClr>
                <a:srgbClr val="FFFFFF"/>
              </a:buClr>
            </a:pPr>
            <a:endParaRPr sz="48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11813" y="10263394"/>
            <a:ext cx="18511595" cy="108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84" tIns="243784" rIns="243784" bIns="243784" anchor="t" anchorCtr="0">
            <a:noAutofit/>
          </a:bodyPr>
          <a:lstStyle/>
          <a:p>
            <a:r>
              <a:rPr lang="en" sz="6400">
                <a:solidFill>
                  <a:srgbClr val="37BCFC"/>
                </a:solidFill>
                <a:latin typeface="Raleway"/>
                <a:ea typeface="Raleway"/>
                <a:cs typeface="Raleway"/>
                <a:sym typeface="Raleway"/>
              </a:rPr>
              <a:t>Boston  |   April 30 - May 4, 2019</a:t>
            </a:r>
            <a:endParaRPr sz="6400">
              <a:solidFill>
                <a:srgbClr val="37BCFC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8341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2"/>
          </p:nvPr>
        </p:nvSpPr>
        <p:spPr>
          <a:xfrm>
            <a:off x="14422139" y="4364296"/>
            <a:ext cx="8013775" cy="19074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4"/>
          </p:nvPr>
        </p:nvSpPr>
        <p:spPr>
          <a:xfrm>
            <a:off x="3047999" y="8384013"/>
            <a:ext cx="18683381" cy="1908387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Anna Veronika Dorogush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5"/>
          </p:nvPr>
        </p:nvSpPr>
        <p:spPr>
          <a:xfrm>
            <a:off x="3048000" y="9740297"/>
            <a:ext cx="18683380" cy="93370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ead of CatBoost team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5"/>
          <p:cNvSpPr>
            <a:spLocks noGrp="1"/>
          </p:cNvSpPr>
          <p:nvPr>
            <p:ph type="body" sz="quarter" idx="25"/>
          </p:nvPr>
        </p:nvSpPr>
        <p:spPr>
          <a:xfrm>
            <a:off x="941689" y="2278800"/>
            <a:ext cx="11448000" cy="9921600"/>
          </a:xfrm>
        </p:spPr>
        <p:txBody>
          <a:bodyPr anchor="b"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catboost.ai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github.com/</a:t>
            </a:r>
            <a:r>
              <a:rPr lang="en-US" dirty="0" err="1" smtClean="0">
                <a:solidFill>
                  <a:schemeClr val="bg1"/>
                </a:solidFill>
              </a:rPr>
              <a:t>catboost</a:t>
            </a:r>
            <a:endParaRPr lang="en-US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twitter.com/</a:t>
            </a:r>
            <a:r>
              <a:rPr lang="en-US" dirty="0" err="1">
                <a:solidFill>
                  <a:schemeClr val="bg1"/>
                </a:solidFill>
              </a:rPr>
              <a:t>CatBoostML</a:t>
            </a:r>
            <a:endParaRPr lang="en-US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t.me/</a:t>
            </a:r>
            <a:r>
              <a:rPr lang="en-US" dirty="0" err="1" smtClean="0">
                <a:solidFill>
                  <a:schemeClr val="bg1"/>
                </a:solidFill>
              </a:rPr>
              <a:t>catboost_en</a:t>
            </a:r>
            <a:r>
              <a:rPr lang="en-US" dirty="0" smtClean="0">
                <a:solidFill>
                  <a:schemeClr val="bg1"/>
                </a:solidFill>
              </a:rPr>
              <a:t>, t.me/</a:t>
            </a:r>
            <a:r>
              <a:rPr lang="en-US" dirty="0" err="1" smtClean="0">
                <a:solidFill>
                  <a:schemeClr val="bg1"/>
                </a:solidFill>
              </a:rPr>
              <a:t>catboost_ru</a:t>
            </a:r>
            <a:endParaRPr lang="en-US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ods.ai =&gt; slack (30k people community) =&gt; </a:t>
            </a:r>
            <a:r>
              <a:rPr lang="en-US" dirty="0" err="1" smtClean="0">
                <a:solidFill>
                  <a:schemeClr val="bg1"/>
                </a:solidFill>
              </a:rPr>
              <a:t>tool_catboost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chanel</a:t>
            </a:r>
            <a:endParaRPr lang="en-US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forms.yandex.ru/surveys/10011699</a:t>
            </a:r>
            <a:endParaRPr lang="en-US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3195" y="6534835"/>
            <a:ext cx="2744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12"/>
            <a:ext cx="24374754" cy="1372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1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2557" y="9133158"/>
            <a:ext cx="72523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Gradient Boosting Library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665" y="4766823"/>
            <a:ext cx="9930426" cy="283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Intro to Gradient Boosting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Intro to CatBoost and benchmarks</a:t>
            </a:r>
            <a:endParaRPr lang="ru-RU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Tutorial</a:t>
            </a:r>
            <a:endParaRPr lang="ru-RU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Next releases</a:t>
            </a:r>
            <a:endParaRPr lang="ru-RU" dirty="0" smtClean="0">
              <a:solidFill>
                <a:schemeClr val="bg1"/>
              </a:solidFill>
            </a:endParaRPr>
          </a:p>
          <a:p>
            <a:pPr lvl="2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8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Gradient Boosting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Best solution for heterogeneous data</a:t>
            </a:r>
            <a:endParaRPr lang="ru-RU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Easy to use</a:t>
            </a:r>
            <a:endParaRPr lang="ru-RU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Works well for small data</a:t>
            </a:r>
            <a:endParaRPr lang="ru-RU" dirty="0" smtClean="0">
              <a:solidFill>
                <a:schemeClr val="bg1"/>
              </a:solidFill>
            </a:endParaRPr>
          </a:p>
          <a:p>
            <a:pPr lvl="2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4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Applications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9577433" y="3552303"/>
            <a:ext cx="5359276" cy="3298464"/>
            <a:chOff x="9577433" y="3552303"/>
            <a:chExt cx="5359276" cy="3298464"/>
          </a:xfrm>
        </p:grpSpPr>
        <p:sp>
          <p:nvSpPr>
            <p:cNvPr id="11" name="TextBox 10"/>
            <p:cNvSpPr txBox="1"/>
            <p:nvPr/>
          </p:nvSpPr>
          <p:spPr>
            <a:xfrm>
              <a:off x="9577433" y="6019770"/>
              <a:ext cx="53592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en-US" sz="4800" dirty="0" smtClean="0">
                  <a:solidFill>
                    <a:schemeClr val="bg1"/>
                  </a:solidFill>
                </a:rPr>
                <a:t>Industry</a:t>
              </a:r>
              <a:endParaRPr lang="ru-RU" sz="4800" dirty="0">
                <a:solidFill>
                  <a:schemeClr val="bg1"/>
                </a:solidFill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07320" y="3552303"/>
              <a:ext cx="3099502" cy="2198792"/>
            </a:xfrm>
            <a:prstGeom prst="rect">
              <a:avLst/>
            </a:prstGeom>
          </p:spPr>
        </p:pic>
      </p:grpSp>
      <p:grpSp>
        <p:nvGrpSpPr>
          <p:cNvPr id="35" name="Группа 34"/>
          <p:cNvGrpSpPr/>
          <p:nvPr/>
        </p:nvGrpSpPr>
        <p:grpSpPr>
          <a:xfrm>
            <a:off x="5229873" y="8275317"/>
            <a:ext cx="6096393" cy="3880021"/>
            <a:chOff x="5229873" y="8275317"/>
            <a:chExt cx="6096393" cy="3880021"/>
          </a:xfrm>
        </p:grpSpPr>
        <p:sp>
          <p:nvSpPr>
            <p:cNvPr id="12" name="TextBox 11"/>
            <p:cNvSpPr txBox="1"/>
            <p:nvPr/>
          </p:nvSpPr>
          <p:spPr>
            <a:xfrm>
              <a:off x="5229873" y="10585678"/>
              <a:ext cx="609639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en-US" sz="4800" dirty="0" smtClean="0">
                  <a:solidFill>
                    <a:schemeClr val="bg1"/>
                  </a:solidFill>
                </a:rPr>
                <a:t>Music and video recommendations</a:t>
              </a:r>
              <a:endParaRPr lang="ru-RU" sz="4800" dirty="0">
                <a:solidFill>
                  <a:schemeClr val="bg1"/>
                </a:solidFill>
              </a:endParaRP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26572" y="8275317"/>
              <a:ext cx="3302994" cy="2144802"/>
            </a:xfrm>
            <a:prstGeom prst="rect">
              <a:avLst/>
            </a:prstGeom>
          </p:spPr>
        </p:pic>
      </p:grpSp>
      <p:grpSp>
        <p:nvGrpSpPr>
          <p:cNvPr id="33" name="Группа 32"/>
          <p:cNvGrpSpPr/>
          <p:nvPr/>
        </p:nvGrpSpPr>
        <p:grpSpPr>
          <a:xfrm>
            <a:off x="16480521" y="3489481"/>
            <a:ext cx="3515356" cy="4099949"/>
            <a:chOff x="16480521" y="3489481"/>
            <a:chExt cx="3515356" cy="4099949"/>
          </a:xfrm>
        </p:grpSpPr>
        <p:sp>
          <p:nvSpPr>
            <p:cNvPr id="14" name="TextBox 13"/>
            <p:cNvSpPr txBox="1"/>
            <p:nvPr/>
          </p:nvSpPr>
          <p:spPr>
            <a:xfrm>
              <a:off x="16480521" y="6019770"/>
              <a:ext cx="35153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en-US" sz="4800" dirty="0" smtClean="0">
                  <a:solidFill>
                    <a:schemeClr val="bg1"/>
                  </a:solidFill>
                </a:rPr>
                <a:t>Finance</a:t>
              </a:r>
              <a:endParaRPr lang="ru-RU" sz="4800" dirty="0">
                <a:solidFill>
                  <a:schemeClr val="bg1"/>
                </a:solidFill>
              </a:endParaRPr>
            </a:p>
            <a:p>
              <a:pPr lvl="0" algn="ctr" defTabSz="914400">
                <a:defRPr/>
              </a:pPr>
              <a:endParaRPr lang="ru-RU" sz="4800" dirty="0">
                <a:solidFill>
                  <a:schemeClr val="bg1"/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888065" y="3489481"/>
              <a:ext cx="2723409" cy="2261614"/>
            </a:xfrm>
            <a:prstGeom prst="rect">
              <a:avLst/>
            </a:prstGeom>
          </p:spPr>
        </p:pic>
      </p:grpSp>
      <p:grpSp>
        <p:nvGrpSpPr>
          <p:cNvPr id="31" name="Группа 30"/>
          <p:cNvGrpSpPr/>
          <p:nvPr/>
        </p:nvGrpSpPr>
        <p:grpSpPr>
          <a:xfrm>
            <a:off x="3936288" y="3467476"/>
            <a:ext cx="3515356" cy="3383291"/>
            <a:chOff x="3936288" y="3467476"/>
            <a:chExt cx="3515356" cy="3383291"/>
          </a:xfrm>
        </p:grpSpPr>
        <p:sp>
          <p:nvSpPr>
            <p:cNvPr id="10" name="TextBox 9"/>
            <p:cNvSpPr txBox="1"/>
            <p:nvPr/>
          </p:nvSpPr>
          <p:spPr>
            <a:xfrm>
              <a:off x="3936288" y="6019770"/>
              <a:ext cx="35153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sz="4800" dirty="0" smtClean="0">
                  <a:solidFill>
                    <a:schemeClr val="bg1"/>
                  </a:solidFill>
                </a:rPr>
                <a:t>Medicine</a:t>
              </a:r>
              <a:endParaRPr lang="ru-RU" sz="4800" dirty="0">
                <a:solidFill>
                  <a:schemeClr val="bg1"/>
                </a:solidFill>
              </a:endParaRPr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64909" y="3467476"/>
              <a:ext cx="2858115" cy="2283619"/>
            </a:xfrm>
            <a:prstGeom prst="rect">
              <a:avLst/>
            </a:prstGeom>
          </p:spPr>
        </p:pic>
      </p:grpSp>
      <p:grpSp>
        <p:nvGrpSpPr>
          <p:cNvPr id="34" name="Группа 33"/>
          <p:cNvGrpSpPr/>
          <p:nvPr/>
        </p:nvGrpSpPr>
        <p:grpSpPr>
          <a:xfrm>
            <a:off x="12659048" y="8002800"/>
            <a:ext cx="5637758" cy="3413875"/>
            <a:chOff x="12659048" y="8002800"/>
            <a:chExt cx="5637758" cy="3413875"/>
          </a:xfrm>
        </p:grpSpPr>
        <p:sp>
          <p:nvSpPr>
            <p:cNvPr id="13" name="TextBox 12"/>
            <p:cNvSpPr txBox="1"/>
            <p:nvPr/>
          </p:nvSpPr>
          <p:spPr>
            <a:xfrm>
              <a:off x="12659048" y="10585678"/>
              <a:ext cx="56377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en-US" sz="4800" dirty="0" smtClean="0">
                  <a:solidFill>
                    <a:schemeClr val="bg1"/>
                  </a:solidFill>
                </a:rPr>
                <a:t>Sales prediction</a:t>
              </a:r>
              <a:endParaRPr lang="ru-RU" sz="48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093016" y="8002800"/>
              <a:ext cx="2769822" cy="21223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172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-20941" y="-206477"/>
            <a:ext cx="24659303" cy="13922477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11429805" cy="15113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Gradient boosting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47454" y="8992329"/>
            <a:ext cx="1471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Loss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0771" y="5592935"/>
            <a:ext cx="632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9425415" y="6291241"/>
            <a:ext cx="1093836" cy="1216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0" dirty="0" smtClean="0">
                <a:solidFill>
                  <a:schemeClr val="bg1"/>
                </a:solidFill>
                <a:latin typeface="+mj-lt"/>
              </a:rPr>
              <a:t>…</a:t>
            </a:r>
            <a:endParaRPr lang="ru-RU" sz="8000" dirty="0" smtClean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88" name="Группа 187"/>
          <p:cNvGrpSpPr/>
          <p:nvPr/>
        </p:nvGrpSpPr>
        <p:grpSpPr>
          <a:xfrm>
            <a:off x="1300659" y="5068893"/>
            <a:ext cx="2194299" cy="2293858"/>
            <a:chOff x="1439807" y="5068893"/>
            <a:chExt cx="2194299" cy="2293858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flipV="1">
              <a:off x="2119646" y="5430261"/>
              <a:ext cx="524027" cy="86743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flipH="1" flipV="1">
              <a:off x="2814795" y="5437315"/>
              <a:ext cx="508772" cy="842181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flipV="1">
              <a:off x="1660428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flipH="1" flipV="1">
              <a:off x="2111957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Овал 123"/>
            <p:cNvSpPr/>
            <p:nvPr/>
          </p:nvSpPr>
          <p:spPr>
            <a:xfrm rot="16200000" flipH="1">
              <a:off x="1439807" y="6957696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25" name="Овал 124"/>
            <p:cNvSpPr/>
            <p:nvPr/>
          </p:nvSpPr>
          <p:spPr>
            <a:xfrm rot="16200000" flipH="1">
              <a:off x="2258303" y="6966751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27" name="Овал 126"/>
            <p:cNvSpPr/>
            <p:nvPr/>
          </p:nvSpPr>
          <p:spPr>
            <a:xfrm rot="16200000" flipH="1">
              <a:off x="2524300" y="5068893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28" name="Овал 127"/>
            <p:cNvSpPr/>
            <p:nvPr/>
          </p:nvSpPr>
          <p:spPr>
            <a:xfrm rot="16200000" flipH="1">
              <a:off x="3238106" y="6186239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29" name="Овал 128"/>
            <p:cNvSpPr/>
            <p:nvPr/>
          </p:nvSpPr>
          <p:spPr>
            <a:xfrm rot="16200000" flipH="1">
              <a:off x="1875763" y="6186239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8967641" y="5068893"/>
            <a:ext cx="2644550" cy="2293858"/>
            <a:chOff x="8967641" y="5068893"/>
            <a:chExt cx="2644550" cy="2293858"/>
          </a:xfrm>
        </p:grpSpPr>
        <p:cxnSp>
          <p:nvCxnSpPr>
            <p:cNvPr id="166" name="Прямая соединительная линия 165"/>
            <p:cNvCxnSpPr/>
            <p:nvPr/>
          </p:nvCxnSpPr>
          <p:spPr>
            <a:xfrm flipV="1">
              <a:off x="9647480" y="5430261"/>
              <a:ext cx="524027" cy="86743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flipH="1" flipV="1">
              <a:off x="10342629" y="5437315"/>
              <a:ext cx="508772" cy="842181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flipH="1" flipV="1">
              <a:off x="11017485" y="6552726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flipV="1">
              <a:off x="9188262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flipV="1">
              <a:off x="10554334" y="6561698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flipH="1" flipV="1">
              <a:off x="9639791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Овал 171"/>
            <p:cNvSpPr/>
            <p:nvPr/>
          </p:nvSpPr>
          <p:spPr>
            <a:xfrm rot="16200000" flipH="1">
              <a:off x="10356802" y="6957696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3" name="Овал 172"/>
            <p:cNvSpPr/>
            <p:nvPr/>
          </p:nvSpPr>
          <p:spPr>
            <a:xfrm rot="16200000" flipH="1">
              <a:off x="8967641" y="6957696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4" name="Овал 173"/>
            <p:cNvSpPr/>
            <p:nvPr/>
          </p:nvSpPr>
          <p:spPr>
            <a:xfrm rot="16200000" flipH="1">
              <a:off x="9786137" y="6966751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5" name="Овал 174"/>
            <p:cNvSpPr/>
            <p:nvPr/>
          </p:nvSpPr>
          <p:spPr>
            <a:xfrm rot="16200000" flipH="1">
              <a:off x="11216191" y="6957696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6" name="Овал 175"/>
            <p:cNvSpPr/>
            <p:nvPr/>
          </p:nvSpPr>
          <p:spPr>
            <a:xfrm rot="16200000" flipH="1">
              <a:off x="10052134" y="5068893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7" name="Овал 176"/>
            <p:cNvSpPr/>
            <p:nvPr/>
          </p:nvSpPr>
          <p:spPr>
            <a:xfrm rot="16200000" flipH="1">
              <a:off x="10765940" y="6186239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8" name="Овал 177"/>
            <p:cNvSpPr/>
            <p:nvPr/>
          </p:nvSpPr>
          <p:spPr>
            <a:xfrm rot="16200000" flipH="1">
              <a:off x="9403597" y="6186239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89" name="Группа 188"/>
          <p:cNvGrpSpPr/>
          <p:nvPr/>
        </p:nvGrpSpPr>
        <p:grpSpPr>
          <a:xfrm>
            <a:off x="6243355" y="5068893"/>
            <a:ext cx="2194299" cy="2293858"/>
            <a:chOff x="6243355" y="5068893"/>
            <a:chExt cx="2194299" cy="2293858"/>
          </a:xfrm>
        </p:grpSpPr>
        <p:cxnSp>
          <p:nvCxnSpPr>
            <p:cNvPr id="179" name="Прямая соединительная линия 178"/>
            <p:cNvCxnSpPr/>
            <p:nvPr/>
          </p:nvCxnSpPr>
          <p:spPr>
            <a:xfrm flipV="1">
              <a:off x="6923194" y="5430261"/>
              <a:ext cx="524027" cy="86743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flipH="1" flipV="1">
              <a:off x="7618343" y="5437315"/>
              <a:ext cx="508772" cy="842181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flipV="1">
              <a:off x="6463976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>
            <a:xfrm flipH="1" flipV="1">
              <a:off x="6915505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Овал 182"/>
            <p:cNvSpPr/>
            <p:nvPr/>
          </p:nvSpPr>
          <p:spPr>
            <a:xfrm rot="16200000" flipH="1">
              <a:off x="6243355" y="6957696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4" name="Овал 183"/>
            <p:cNvSpPr/>
            <p:nvPr/>
          </p:nvSpPr>
          <p:spPr>
            <a:xfrm rot="16200000" flipH="1">
              <a:off x="7061851" y="6966751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5" name="Овал 184"/>
            <p:cNvSpPr/>
            <p:nvPr/>
          </p:nvSpPr>
          <p:spPr>
            <a:xfrm rot="16200000" flipH="1">
              <a:off x="7327848" y="5068893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6" name="Овал 185"/>
            <p:cNvSpPr/>
            <p:nvPr/>
          </p:nvSpPr>
          <p:spPr>
            <a:xfrm rot="16200000" flipH="1">
              <a:off x="8041654" y="6186239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7" name="Овал 186"/>
            <p:cNvSpPr/>
            <p:nvPr/>
          </p:nvSpPr>
          <p:spPr>
            <a:xfrm rot="16200000" flipH="1">
              <a:off x="6679311" y="6186239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5721653" y="5592935"/>
            <a:ext cx="632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193" name="Группа 192"/>
          <p:cNvGrpSpPr/>
          <p:nvPr/>
        </p:nvGrpSpPr>
        <p:grpSpPr>
          <a:xfrm>
            <a:off x="16158523" y="5068893"/>
            <a:ext cx="2644550" cy="2293858"/>
            <a:chOff x="8967641" y="5068893"/>
            <a:chExt cx="2644550" cy="2293858"/>
          </a:xfrm>
        </p:grpSpPr>
        <p:cxnSp>
          <p:nvCxnSpPr>
            <p:cNvPr id="194" name="Прямая соединительная линия 193"/>
            <p:cNvCxnSpPr/>
            <p:nvPr/>
          </p:nvCxnSpPr>
          <p:spPr>
            <a:xfrm flipV="1">
              <a:off x="9647480" y="5430261"/>
              <a:ext cx="524027" cy="86743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 flipH="1" flipV="1">
              <a:off x="10342629" y="5437315"/>
              <a:ext cx="508772" cy="842181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 flipH="1" flipV="1">
              <a:off x="11017485" y="6552726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flipV="1">
              <a:off x="9188262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flipV="1">
              <a:off x="10554334" y="6561698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flipH="1" flipV="1">
              <a:off x="9639791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Овал 199"/>
            <p:cNvSpPr/>
            <p:nvPr/>
          </p:nvSpPr>
          <p:spPr>
            <a:xfrm rot="16200000" flipH="1">
              <a:off x="10356802" y="6957696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1" name="Овал 200"/>
            <p:cNvSpPr/>
            <p:nvPr/>
          </p:nvSpPr>
          <p:spPr>
            <a:xfrm rot="16200000" flipH="1">
              <a:off x="8967641" y="6957696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2" name="Овал 201"/>
            <p:cNvSpPr/>
            <p:nvPr/>
          </p:nvSpPr>
          <p:spPr>
            <a:xfrm rot="16200000" flipH="1">
              <a:off x="9786137" y="6966751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3" name="Овал 202"/>
            <p:cNvSpPr/>
            <p:nvPr/>
          </p:nvSpPr>
          <p:spPr>
            <a:xfrm rot="16200000" flipH="1">
              <a:off x="11216191" y="6957696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4" name="Овал 203"/>
            <p:cNvSpPr/>
            <p:nvPr/>
          </p:nvSpPr>
          <p:spPr>
            <a:xfrm rot="16200000" flipH="1">
              <a:off x="10052134" y="5068893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5" name="Овал 204"/>
            <p:cNvSpPr/>
            <p:nvPr/>
          </p:nvSpPr>
          <p:spPr>
            <a:xfrm rot="16200000" flipH="1">
              <a:off x="10765940" y="6186239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6" name="Овал 205"/>
            <p:cNvSpPr/>
            <p:nvPr/>
          </p:nvSpPr>
          <p:spPr>
            <a:xfrm rot="16200000" flipH="1">
              <a:off x="9403597" y="6186239"/>
              <a:ext cx="396000" cy="396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07" name="Группа 206"/>
          <p:cNvGrpSpPr/>
          <p:nvPr/>
        </p:nvGrpSpPr>
        <p:grpSpPr>
          <a:xfrm>
            <a:off x="13434237" y="5068893"/>
            <a:ext cx="2194299" cy="2293858"/>
            <a:chOff x="6243355" y="5068893"/>
            <a:chExt cx="2194299" cy="2293858"/>
          </a:xfrm>
        </p:grpSpPr>
        <p:cxnSp>
          <p:nvCxnSpPr>
            <p:cNvPr id="208" name="Прямая соединительная линия 207"/>
            <p:cNvCxnSpPr/>
            <p:nvPr/>
          </p:nvCxnSpPr>
          <p:spPr>
            <a:xfrm flipV="1">
              <a:off x="6923194" y="5430261"/>
              <a:ext cx="524027" cy="86743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flipH="1" flipV="1">
              <a:off x="7618343" y="5437315"/>
              <a:ext cx="508772" cy="842181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 flipV="1">
              <a:off x="6463976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flipH="1" flipV="1">
              <a:off x="6915505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Овал 211"/>
            <p:cNvSpPr/>
            <p:nvPr/>
          </p:nvSpPr>
          <p:spPr>
            <a:xfrm rot="16200000" flipH="1">
              <a:off x="6243355" y="6957696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13" name="Овал 212"/>
            <p:cNvSpPr/>
            <p:nvPr/>
          </p:nvSpPr>
          <p:spPr>
            <a:xfrm rot="16200000" flipH="1">
              <a:off x="7061851" y="6966751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14" name="Овал 213"/>
            <p:cNvSpPr/>
            <p:nvPr/>
          </p:nvSpPr>
          <p:spPr>
            <a:xfrm rot="16200000" flipH="1">
              <a:off x="7327848" y="5068893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15" name="Овал 214"/>
            <p:cNvSpPr/>
            <p:nvPr/>
          </p:nvSpPr>
          <p:spPr>
            <a:xfrm rot="16200000" flipH="1">
              <a:off x="8041654" y="6186239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16" name="Овал 215"/>
            <p:cNvSpPr/>
            <p:nvPr/>
          </p:nvSpPr>
          <p:spPr>
            <a:xfrm rot="16200000" flipH="1">
              <a:off x="6679311" y="6186239"/>
              <a:ext cx="396000" cy="396000"/>
            </a:xfrm>
            <a:prstGeom prst="ellipse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20396293" y="5592935"/>
            <a:ext cx="632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218" name="Группа 217"/>
          <p:cNvGrpSpPr/>
          <p:nvPr/>
        </p:nvGrpSpPr>
        <p:grpSpPr>
          <a:xfrm>
            <a:off x="20833163" y="5068893"/>
            <a:ext cx="2644550" cy="2293858"/>
            <a:chOff x="8967641" y="5068893"/>
            <a:chExt cx="2644550" cy="2293858"/>
          </a:xfrm>
        </p:grpSpPr>
        <p:cxnSp>
          <p:nvCxnSpPr>
            <p:cNvPr id="219" name="Прямая соединительная линия 218"/>
            <p:cNvCxnSpPr/>
            <p:nvPr/>
          </p:nvCxnSpPr>
          <p:spPr>
            <a:xfrm flipV="1">
              <a:off x="9647480" y="5430261"/>
              <a:ext cx="524027" cy="86743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>
            <a:xfrm flipH="1" flipV="1">
              <a:off x="10342629" y="5437315"/>
              <a:ext cx="508772" cy="842181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единительная линия 220"/>
            <p:cNvCxnSpPr/>
            <p:nvPr/>
          </p:nvCxnSpPr>
          <p:spPr>
            <a:xfrm flipH="1" flipV="1">
              <a:off x="11017485" y="6552726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/>
            <p:cNvCxnSpPr/>
            <p:nvPr/>
          </p:nvCxnSpPr>
          <p:spPr>
            <a:xfrm flipV="1">
              <a:off x="9188262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/>
            <p:nvPr/>
          </p:nvCxnSpPr>
          <p:spPr>
            <a:xfrm flipV="1">
              <a:off x="10554334" y="6561698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/>
            <p:nvPr/>
          </p:nvCxnSpPr>
          <p:spPr>
            <a:xfrm flipH="1" flipV="1">
              <a:off x="9639791" y="6564689"/>
              <a:ext cx="297973" cy="493242"/>
            </a:xfrm>
            <a:prstGeom prst="line">
              <a:avLst/>
            </a:prstGeom>
            <a:ln w="38100" cap="rnd">
              <a:solidFill>
                <a:schemeClr val="bg1">
                  <a:lumMod val="8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Овал 224"/>
            <p:cNvSpPr/>
            <p:nvPr/>
          </p:nvSpPr>
          <p:spPr>
            <a:xfrm rot="16200000" flipH="1">
              <a:off x="10356802" y="6957696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6" name="Овал 225"/>
            <p:cNvSpPr/>
            <p:nvPr/>
          </p:nvSpPr>
          <p:spPr>
            <a:xfrm rot="16200000" flipH="1">
              <a:off x="8967641" y="6957696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7" name="Овал 226"/>
            <p:cNvSpPr/>
            <p:nvPr/>
          </p:nvSpPr>
          <p:spPr>
            <a:xfrm rot="16200000" flipH="1">
              <a:off x="9786137" y="6966751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8" name="Овал 227"/>
            <p:cNvSpPr/>
            <p:nvPr/>
          </p:nvSpPr>
          <p:spPr>
            <a:xfrm rot="16200000" flipH="1">
              <a:off x="11216191" y="6957696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9" name="Овал 228"/>
            <p:cNvSpPr/>
            <p:nvPr/>
          </p:nvSpPr>
          <p:spPr>
            <a:xfrm rot="16200000" flipH="1">
              <a:off x="10052134" y="5068893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30" name="Овал 229"/>
            <p:cNvSpPr/>
            <p:nvPr/>
          </p:nvSpPr>
          <p:spPr>
            <a:xfrm rot="16200000" flipH="1">
              <a:off x="10765940" y="6186239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31" name="Овал 230"/>
            <p:cNvSpPr/>
            <p:nvPr/>
          </p:nvSpPr>
          <p:spPr>
            <a:xfrm rot="16200000" flipH="1">
              <a:off x="9403597" y="6186239"/>
              <a:ext cx="396000" cy="39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18550159" y="5592935"/>
            <a:ext cx="632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39" name="Прямоугольник 238"/>
          <p:cNvSpPr/>
          <p:nvPr/>
        </p:nvSpPr>
        <p:spPr>
          <a:xfrm flipV="1">
            <a:off x="1213573" y="8555005"/>
            <a:ext cx="2965320" cy="413691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41" name="Прямоугольник 240"/>
          <p:cNvSpPr/>
          <p:nvPr/>
        </p:nvSpPr>
        <p:spPr>
          <a:xfrm flipV="1">
            <a:off x="6404417" y="8555006"/>
            <a:ext cx="2352389" cy="413691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42" name="Прямоугольник 241"/>
          <p:cNvSpPr/>
          <p:nvPr/>
        </p:nvSpPr>
        <p:spPr>
          <a:xfrm flipV="1">
            <a:off x="13607064" y="8555006"/>
            <a:ext cx="2352389" cy="413691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43" name="Прямоугольник 242"/>
          <p:cNvSpPr/>
          <p:nvPr/>
        </p:nvSpPr>
        <p:spPr>
          <a:xfrm flipV="1">
            <a:off x="13607064" y="8555005"/>
            <a:ext cx="148693" cy="413691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38" name="Прямоугольник 237"/>
          <p:cNvSpPr/>
          <p:nvPr/>
        </p:nvSpPr>
        <p:spPr>
          <a:xfrm flipV="1">
            <a:off x="13598296" y="8555006"/>
            <a:ext cx="3081818" cy="41369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 flipV="1">
            <a:off x="6404417" y="8555006"/>
            <a:ext cx="3081818" cy="41369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 flipV="1">
            <a:off x="1211887" y="8555006"/>
            <a:ext cx="3081818" cy="41369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327704" y="8992329"/>
            <a:ext cx="1471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Loss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3518348" y="8992329"/>
            <a:ext cx="1471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Loss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7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4" grpId="0"/>
      <p:bldP spid="133" grpId="0"/>
      <p:bldP spid="192" grpId="0"/>
      <p:bldP spid="217" grpId="0"/>
      <p:bldP spid="232" grpId="0"/>
      <p:bldP spid="239" grpId="0" animBg="1"/>
      <p:bldP spid="241" grpId="0" animBg="1"/>
      <p:bldP spid="242" grpId="0" animBg="1"/>
      <p:bldP spid="242" grpId="1" animBg="1"/>
      <p:bldP spid="243" grpId="0" animBg="1"/>
      <p:bldP spid="238" grpId="0" animBg="1"/>
      <p:bldP spid="237" grpId="0" animBg="1"/>
      <p:bldP spid="142" grpId="0" animBg="1"/>
      <p:bldP spid="244" grpId="0"/>
      <p:bldP spid="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11636" y="-12258"/>
            <a:ext cx="24480000" cy="14040000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Numerical features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 rot="16200000">
            <a:off x="11856367" y="5298406"/>
            <a:ext cx="3293268" cy="4255046"/>
            <a:chOff x="7698337" y="672409"/>
            <a:chExt cx="8779384" cy="7484648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 flipV="1">
              <a:off x="10672167" y="2313806"/>
              <a:ext cx="7446951" cy="4164157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86249" y="2199384"/>
              <a:ext cx="7369761" cy="4545586"/>
            </a:xfrm>
            <a:prstGeom prst="line">
              <a:avLst/>
            </a:prstGeom>
            <a:ln w="38100" cap="rnd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Овал 38"/>
          <p:cNvSpPr/>
          <p:nvPr/>
        </p:nvSpPr>
        <p:spPr>
          <a:xfrm rot="16200000" flipH="1">
            <a:off x="15563376" y="5285312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 rot="16200000" flipH="1">
            <a:off x="15563376" y="8831734"/>
            <a:ext cx="737772" cy="737772"/>
          </a:xfrm>
          <a:prstGeom prst="ellipse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err="1" smtClean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559206" y="6832170"/>
            <a:ext cx="664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Salary &gt; 30 000</a:t>
            </a:r>
            <a:endParaRPr lang="ru-RU" sz="4800" dirty="0"/>
          </a:p>
        </p:txBody>
      </p:sp>
      <p:sp>
        <p:nvSpPr>
          <p:cNvPr id="35" name="TextBox 34"/>
          <p:cNvSpPr txBox="1"/>
          <p:nvPr/>
        </p:nvSpPr>
        <p:spPr>
          <a:xfrm>
            <a:off x="16657545" y="5132065"/>
            <a:ext cx="4731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Yes</a:t>
            </a:r>
            <a:endParaRPr lang="ru-RU" sz="4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16508907" y="8666459"/>
            <a:ext cx="6217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No</a:t>
            </a:r>
            <a:endParaRPr lang="ru-RU" sz="4800" dirty="0" smtClean="0"/>
          </a:p>
        </p:txBody>
      </p:sp>
      <p:sp>
        <p:nvSpPr>
          <p:cNvPr id="32" name="Овал 31"/>
          <p:cNvSpPr/>
          <p:nvPr/>
        </p:nvSpPr>
        <p:spPr>
          <a:xfrm rot="16200000" flipH="1">
            <a:off x="11000731" y="6936237"/>
            <a:ext cx="763309" cy="763309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1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35" grpId="0"/>
      <p:bldP spid="43" grpId="0"/>
    </p:bldLst>
  </p:timing>
</p:sld>
</file>

<file path=ppt/theme/theme1.xml><?xml version="1.0" encoding="utf-8"?>
<a:theme xmlns:a="http://schemas.openxmlformats.org/drawingml/2006/main" name="Yandex_show_2016">
  <a:themeElements>
    <a:clrScheme name="Гиперссылка 2">
      <a:dk1>
        <a:srgbClr val="000000"/>
      </a:dk1>
      <a:lt1>
        <a:srgbClr val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000000"/>
      </a:hlink>
      <a:folHlink>
        <a:srgbClr val="000000"/>
      </a:folHlink>
    </a:clrScheme>
    <a:fontScheme name="Custom 1">
      <a:majorFont>
        <a:latin typeface="Yandex Sans Text Regular"/>
        <a:ea typeface=""/>
        <a:cs typeface=""/>
      </a:majorFont>
      <a:minorFont>
        <a:latin typeface="Yandex Sans Text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4800" dirty="0" err="1" smtClean="0">
            <a:solidFill>
              <a:sysClr val="windowText" lastClr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101595</TotalTime>
  <Words>550</Words>
  <Application>Microsoft Office PowerPoint</Application>
  <PresentationFormat>Произвольный</PresentationFormat>
  <Paragraphs>189</Paragraphs>
  <Slides>20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Impact</vt:lpstr>
      <vt:lpstr>Raleway</vt:lpstr>
      <vt:lpstr>Yandex Sans Text</vt:lpstr>
      <vt:lpstr>Yandex Sans Text Light</vt:lpstr>
      <vt:lpstr>Yandex Sans Text Regular</vt:lpstr>
      <vt:lpstr>Yandex Sans Text Thin</vt:lpstr>
      <vt:lpstr>Yandex_show_2016</vt:lpstr>
      <vt:lpstr>Prepare for the Gradient Boosting tutorial</vt:lpstr>
      <vt:lpstr>Презентация PowerPoint</vt:lpstr>
      <vt:lpstr>Презентация PowerPoint</vt:lpstr>
      <vt:lpstr>Презентация PowerPoint</vt:lpstr>
      <vt:lpstr>Plan</vt:lpstr>
      <vt:lpstr>Gradient Boosting</vt:lpstr>
      <vt:lpstr>Applications</vt:lpstr>
      <vt:lpstr>Gradient boosting</vt:lpstr>
      <vt:lpstr>Numerical features</vt:lpstr>
      <vt:lpstr>Categorical features</vt:lpstr>
      <vt:lpstr>CatBoost advantages </vt:lpstr>
      <vt:lpstr>Algorithm comparison</vt:lpstr>
      <vt:lpstr>Speed</vt:lpstr>
      <vt:lpstr>CPU: Comparison with other libraries</vt:lpstr>
      <vt:lpstr>GPU: Comparison with other libraries</vt:lpstr>
      <vt:lpstr>CPU vs GPU</vt:lpstr>
      <vt:lpstr>Prediction time</vt:lpstr>
      <vt:lpstr>Tutorial data</vt:lpstr>
      <vt:lpstr>Coming soon</vt:lpstr>
      <vt:lpstr>Презентация PowerPoint</vt:lpstr>
    </vt:vector>
  </TitlesOfParts>
  <Manager>Maria Kutuzova</Manager>
  <Company>Yandex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show_YST</dc:subject>
  <dc:creator>presentation</dc:creator>
  <cp:keywords/>
  <dc:description/>
  <cp:lastModifiedBy>Anna Veronika Dorogush</cp:lastModifiedBy>
  <cp:revision>1559</cp:revision>
  <dcterms:created xsi:type="dcterms:W3CDTF">2014-09-09T08:22:07Z</dcterms:created>
  <dcterms:modified xsi:type="dcterms:W3CDTF">2019-05-02T23:38:24Z</dcterms:modified>
  <cp:category>presentation technology</cp:category>
</cp:coreProperties>
</file>